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306" r:id="rId4"/>
    <p:sldId id="307" r:id="rId5"/>
    <p:sldId id="288" r:id="rId6"/>
    <p:sldId id="273" r:id="rId7"/>
    <p:sldId id="278" r:id="rId8"/>
    <p:sldId id="274" r:id="rId9"/>
    <p:sldId id="272" r:id="rId10"/>
    <p:sldId id="296" r:id="rId11"/>
    <p:sldId id="275" r:id="rId12"/>
    <p:sldId id="279" r:id="rId13"/>
    <p:sldId id="295" r:id="rId14"/>
    <p:sldId id="259" r:id="rId15"/>
    <p:sldId id="285" r:id="rId16"/>
    <p:sldId id="286" r:id="rId17"/>
    <p:sldId id="287" r:id="rId18"/>
    <p:sldId id="284" r:id="rId19"/>
    <p:sldId id="260" r:id="rId20"/>
    <p:sldId id="281" r:id="rId21"/>
    <p:sldId id="302" r:id="rId22"/>
    <p:sldId id="282" r:id="rId23"/>
    <p:sldId id="280" r:id="rId24"/>
    <p:sldId id="291" r:id="rId25"/>
    <p:sldId id="290" r:id="rId26"/>
    <p:sldId id="305" r:id="rId27"/>
    <p:sldId id="294" r:id="rId28"/>
    <p:sldId id="268" r:id="rId29"/>
    <p:sldId id="265" r:id="rId30"/>
    <p:sldId id="271" r:id="rId31"/>
    <p:sldId id="299" r:id="rId32"/>
    <p:sldId id="293" r:id="rId33"/>
    <p:sldId id="261" r:id="rId34"/>
    <p:sldId id="298" r:id="rId35"/>
    <p:sldId id="297" r:id="rId36"/>
    <p:sldId id="283" r:id="rId37"/>
    <p:sldId id="300" r:id="rId3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92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6987" cy="38290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2137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smtClean="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9C9560DC-6D9A-4A46-A1B6-09CA478FA2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CEAB4F3-2E78-48C7-BE6A-FEFEFE2118F6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>
              <a:latin typeface="Calibri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B5C2A0-1C31-44A2-BD0A-C4D0C04C7BE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83FE91-6ADC-4ACD-A57C-49C0BD3B3855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127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647358-C93C-4C66-8E99-04AF6D7C287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BA9A88-F7E4-4BA6-8558-51E88D46EDE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CF016C-46DC-47E0-A0B2-710DA011BBB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9421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79A8CD-64FC-4E9C-AA78-C3A904E5EA0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16CBE8-09E8-4906-8D87-BF75796885D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3ED0E1-5DA0-40B5-A069-DAA97792E6F5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813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277FEF0-F608-4B38-92EB-3FC5D923C2B5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41D145-368C-4A3C-AE66-586E572D415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FA84F1-FAAF-45ED-9798-DF7DCECAB15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632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964D90-25C9-40DE-B97E-6855634BE6D3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53B792-F97B-479B-AF52-79B46AA10972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E40F75-E865-49FA-B22E-30577442A0A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9216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0177E62-2683-479C-BA2C-38F97F108F2D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US">
              <a:latin typeface="Calibri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D755AD-BA5B-452F-83CA-7238633F6F9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A68A87F-DC39-4F55-9959-05F97BC2B86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331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74FD82-8AE7-4490-8E6C-12F91B6F1FB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B2853A9-D3B0-49DA-A0AC-6F0CEB139CB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95CB96-920A-435F-9251-822B28D11EB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861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19346B-0E70-4352-B9E3-543126BFD57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99D49B-CEA0-4CDA-9329-335C8B6E0A7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F9EAA1-5368-4106-A72C-F78A5421ECD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066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8D5809-7922-4559-9685-4483113AE52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5A1520-BBA4-4346-883E-BC5E3DE80A43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96347F9-C9C3-452F-A94F-70EE029EBDD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271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216EB9-93FF-4924-ACF8-02F10C6D8E3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ED1B361-B3CC-4583-BF76-CA369DEF96E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DB15818-7833-4FAF-B782-BCC438014B6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656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92633A6-61DD-418A-9F68-D024218761C5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US">
              <a:latin typeface="Calibri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2B8963-5CC4-4874-ADB9-4EFAE352083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01C99C-B78E-4413-9856-3C241730196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434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3A580A-87CB-405E-95E0-75787D4374CA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>
              <a:latin typeface="Calibri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8C70AB-B55E-42C1-9E3F-0AD66C12017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7173C-C27B-430B-8B5C-8040C40105F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74C608-BF7D-4DBE-BE24-4B70261E2D1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79824B-DE2E-4970-8A1D-3419242C9A0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7F37D4-BE4D-474F-8C78-B66612DB99A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042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74C608-BF7D-4DBE-BE24-4B70261E2D1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79824B-DE2E-4970-8A1D-3419242C9A0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7F37D4-BE4D-474F-8C78-B66612DB99A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042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8C7203-3A1B-4597-A7E8-4F9304ADF09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4374E3-ED08-4117-88DC-1400B4E8EF6F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790AE78-E3B9-4E68-97B9-D195F39E222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247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89AAAA-39E2-47B6-94AA-36B79100CF4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15A9B2-0796-4902-B554-D1688593088F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9FC5C8-EB00-4EDF-AC87-0CEE9CACB44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837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7D3B44-CB7B-4B3E-98A3-0202EDE67EF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F554F35-CE6A-4835-A585-383F4965682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D3D9A0-AD8A-46DF-8A5E-FF8F5B465E0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8090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8AA628-5A40-4511-8392-701CB4B5A31A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953B43-B9D9-4F05-AC7D-0D19954E74C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91DCBD-7488-4875-ACA7-82FDFCB4440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885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8AA628-5A40-4511-8392-701CB4B5A31A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953B43-B9D9-4F05-AC7D-0D19954E74C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91DCBD-7488-4875-ACA7-82FDFCB4440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885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E07540-66B0-4E5C-B3E9-E7EB2A07EAFA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F84D45-1650-43B5-8792-3759218E5AC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15EBF3-CE30-4EFE-A88C-30A1499D8EE2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9011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EEE0CC-B0CB-4226-A0F1-C7765D64EF63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F81B84-CA97-4531-B059-9EC1C5A2218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962623-5BBD-4DCC-BCD7-5C5F75EEEE4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379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856F56-916E-4F02-A251-7959B68285A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B4E327-9435-44CD-84C6-A788DC40855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855BD4-ACD2-46BC-9056-16066C8E82C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035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3A580A-87CB-405E-95E0-75787D4374CA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en-US">
              <a:latin typeface="Calibri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8C70AB-B55E-42C1-9E3F-0AD66C12017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7173C-C27B-430B-8B5C-8040C40105F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5D46B30-F841-4961-95EA-58DACB0B80A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D4BB2F1-6A37-4926-9A9A-7BD16C777D0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AAE77A-B82B-4895-A321-305E4A39418A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8807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ADB56D7-3F7C-404E-9811-AB62AFC61E76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>
              <a:latin typeface="Calibri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17654E-47F7-4524-A8F7-5CE06E9518F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FE7FBC-3969-41E3-9B2A-E1BDD336A85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536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DF830D-E9E2-420E-A7D0-21D79EBA9DE9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2C344EE-A321-4810-9A88-013D01350DC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FC19491-34B5-4893-B375-C9DFA293F8A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9831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6EBA7A-DC16-41EE-94EF-41652B7E8599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32BBB4-9243-4604-9C6C-AC4DFA54A09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C4A17A-14AA-422F-9352-98464226880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9626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12FE436-BBAB-4513-914B-D34F787AADC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4481663-6EDF-4F44-A385-EC84D0A698B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389EF90-2F56-493A-BD7B-5FC0160C7BD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451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156C61-CEC7-4A77-B2F0-7CDAE85D22D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E59586-3345-445F-94B3-479BBFCEC0A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2A1EF4D-156C-4623-A6D5-FCC051443B1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240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3A580A-87CB-405E-95E0-75787D4374CA}" type="slidenum">
              <a:rPr lang="en-US">
                <a:latin typeface="Calibri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en-US">
              <a:latin typeface="Calibri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8C70AB-B55E-42C1-9E3F-0AD66C12017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7173C-C27B-430B-8B5C-8040C40105F1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229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AD8EF7-A3D1-43E3-97CA-62250709CD26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2457A5-C1FC-4FDC-A6AC-BDA1EB3C51A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3C7486-0953-4015-B55B-B23965392E27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475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12FA69-8C89-4CF0-B01F-FD4BF04AD08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19A5C3-F4A1-4DE5-A364-71831B952DC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7FD82E-7878-4C93-8C7C-CBE6F6DC7C85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403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FF6DE8-7D8E-490B-9832-EF38CB3D9FD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F32FFC-A26C-4195-9E5B-A58C0CF2266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329459-1891-4E35-ADA7-76B05B6008B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427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56102E-E42D-4432-A85B-A7DDEBFAC35C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D3D868-F2AE-4106-BB90-9C5D61B53E99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85834B-EB0A-4741-A94B-502CB8E9D6B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086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 txBox="1">
            <a:spLocks noGrp="1" noChangeArrowheads="1"/>
          </p:cNvSpPr>
          <p:nvPr/>
        </p:nvSpPr>
        <p:spPr bwMode="auto">
          <a:xfrm>
            <a:off x="4021138" y="9721850"/>
            <a:ext cx="306863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71C463-6D61-442F-A7D4-7E8DF13CE9FB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692FA5-168C-4100-B1A5-FF204BD1B55F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7BA78D-6C1F-498E-9018-C7284E800108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199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99000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1603-10CC-4406-9429-B220B35173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973-4DCB-4B41-B344-82F6EE28BB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-206375"/>
            <a:ext cx="2054225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5038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37E73-F212-4C3A-8402-8346115258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09FD-F940-4988-B6B7-C5AC3D337C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8DAE-97CB-4CDF-BE48-723E3FED11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861C-EED4-4D58-A3B4-49E0E81900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5B8DA-F19B-466E-8E82-A4FA6FB8C7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B6C3-F5B0-4FF7-8E7A-C648467F40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A1853-B848-4F8C-96EB-FDD325819E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360B-8622-4078-B6C6-0CFE82BE57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2606-424C-4C9E-AC8C-1C8304175E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166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898989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75E2AD3-59CC-498F-8CFE-7C1605B4A1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 Black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853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356100" y="2484438"/>
            <a:ext cx="4608513" cy="280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>
                <a:solidFill>
                  <a:srgbClr val="FF9900"/>
                </a:solidFill>
              </a:rPr>
              <a:t>Agricultura Certificada,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>
                <a:solidFill>
                  <a:srgbClr val="FF9900"/>
                </a:solidFill>
              </a:rPr>
              <a:t>la estrategia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b="1" dirty="0">
              <a:solidFill>
                <a:srgbClr val="FF9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400" dirty="0" smtClean="0">
                <a:solidFill>
                  <a:srgbClr val="FF9900"/>
                </a:solidFill>
              </a:rPr>
              <a:t>Jorge C. Romagnoli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dirty="0" err="1" smtClean="0">
                <a:solidFill>
                  <a:srgbClr val="FF9900"/>
                </a:solidFill>
              </a:rPr>
              <a:t>Pte</a:t>
            </a:r>
            <a:r>
              <a:rPr lang="es-AR" dirty="0" smtClean="0">
                <a:solidFill>
                  <a:srgbClr val="FF9900"/>
                </a:solidFill>
              </a:rPr>
              <a:t>. Honorario Aapresid</a:t>
            </a:r>
            <a:endParaRPr lang="es-AR" sz="2400" dirty="0">
              <a:solidFill>
                <a:srgbClr val="FF9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2875"/>
            <a:ext cx="79216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84313"/>
            <a:ext cx="82089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557338"/>
            <a:ext cx="6913562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4140200" y="1125538"/>
            <a:ext cx="3527425" cy="1584325"/>
          </a:xfrm>
          <a:prstGeom prst="wedgeRoundRectCallout">
            <a:avLst>
              <a:gd name="adj1" fmla="val -73134"/>
              <a:gd name="adj2" fmla="val 67537"/>
              <a:gd name="adj3" fmla="val 16667"/>
            </a:avLst>
          </a:prstGeom>
          <a:solidFill>
            <a:srgbClr val="FF990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s-AR" sz="2000" u="sng">
                <a:cs typeface="Arial" charset="0"/>
              </a:rPr>
              <a:t>Conocimiento</a:t>
            </a:r>
            <a:r>
              <a:rPr lang="es-AR" sz="2000">
                <a:cs typeface="Arial" charset="0"/>
              </a:rPr>
              <a:t>: Biotecnología como ciencia más promisoria</a:t>
            </a:r>
            <a:endParaRPr lang="es-ES" sz="2000">
              <a:cs typeface="Arial" charset="0"/>
            </a:endParaRP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179388" y="908050"/>
            <a:ext cx="3527425" cy="1584325"/>
          </a:xfrm>
          <a:prstGeom prst="wedgeRoundRectCallout">
            <a:avLst>
              <a:gd name="adj1" fmla="val 2699"/>
              <a:gd name="adj2" fmla="val 81662"/>
              <a:gd name="adj3" fmla="val 16667"/>
            </a:avLst>
          </a:prstGeom>
          <a:solidFill>
            <a:srgbClr val="FF990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Aumento, sobre áreas </a:t>
            </a:r>
          </a:p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más frágiles</a:t>
            </a:r>
            <a:endParaRPr lang="es-ES" sz="2000">
              <a:cs typeface="Arial" charset="0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323850" y="4941888"/>
            <a:ext cx="3527425" cy="1584325"/>
          </a:xfrm>
          <a:prstGeom prst="wedgeRoundRectCallout">
            <a:avLst>
              <a:gd name="adj1" fmla="val 3014"/>
              <a:gd name="adj2" fmla="val -71444"/>
              <a:gd name="adj3" fmla="val 16667"/>
            </a:avLst>
          </a:prstGeom>
          <a:solidFill>
            <a:srgbClr val="FF990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Crecimiento constante hasta 2050</a:t>
            </a:r>
            <a:endParaRPr lang="es-ES" sz="2000">
              <a:cs typeface="Arial" charset="0"/>
            </a:endParaRP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995738" y="2708275"/>
            <a:ext cx="3527425" cy="1584325"/>
          </a:xfrm>
          <a:prstGeom prst="wedgeRoundRectCallout">
            <a:avLst>
              <a:gd name="adj1" fmla="val -75111"/>
              <a:gd name="adj2" fmla="val 46394"/>
              <a:gd name="adj3" fmla="val 16667"/>
            </a:avLst>
          </a:prstGeom>
          <a:solidFill>
            <a:srgbClr val="FF990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&gt; Ingreso per capita</a:t>
            </a:r>
          </a:p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&gt; Consumo</a:t>
            </a:r>
          </a:p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Derecho al desarrollo</a:t>
            </a:r>
            <a:endParaRPr lang="es-ES" sz="2000">
              <a:cs typeface="Arial" charset="0"/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5616575" y="5013325"/>
            <a:ext cx="3527425" cy="1584325"/>
          </a:xfrm>
          <a:prstGeom prst="wedgeRoundRectCallout">
            <a:avLst>
              <a:gd name="adj1" fmla="val -71602"/>
              <a:gd name="adj2" fmla="val -78856"/>
              <a:gd name="adj3" fmla="val 16667"/>
            </a:avLst>
          </a:prstGeom>
          <a:solidFill>
            <a:srgbClr val="FF990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s-AR" sz="2000">
                <a:cs typeface="Arial" charset="0"/>
              </a:rPr>
              <a:t>Conocimiento: SUSTENTABILIDAD</a:t>
            </a:r>
            <a:endParaRPr lang="es-ES" sz="200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  <p:bldP spid="55305" grpId="0" animBg="1"/>
      <p:bldP spid="553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11113"/>
            <a:ext cx="9709151" cy="686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714375" y="908050"/>
            <a:ext cx="7929563" cy="555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400" b="1">
              <a:solidFill>
                <a:srgbClr val="FF9900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Estrategia en Agronegocios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80645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sz="2800" b="1">
                <a:solidFill>
                  <a:srgbClr val="FF6600"/>
                </a:solidFill>
              </a:rPr>
              <a:t>Estrategias en Agronegocios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AR" sz="2800" b="1">
              <a:solidFill>
                <a:srgbClr val="FF66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s-AR">
                <a:solidFill>
                  <a:schemeClr val="tx1"/>
                </a:solidFill>
              </a:rPr>
              <a:t>-La </a:t>
            </a:r>
            <a:r>
              <a:rPr lang="es-AR" b="1" u="sng">
                <a:solidFill>
                  <a:schemeClr val="tx1"/>
                </a:solidFill>
              </a:rPr>
              <a:t>des-commoditización</a:t>
            </a:r>
            <a:r>
              <a:rPr lang="es-AR">
                <a:solidFill>
                  <a:schemeClr val="tx1"/>
                </a:solidFill>
              </a:rPr>
              <a:t> del negocio alimentario es irreversible. Es el único camino viable para sostener exportaciones alimentarias futuras de manera competitiva. </a:t>
            </a:r>
          </a:p>
          <a:p>
            <a:pPr>
              <a:buClrTx/>
              <a:buSzTx/>
              <a:buFontTx/>
              <a:buNone/>
            </a:pPr>
            <a:endParaRPr lang="es-AR">
              <a:solidFill>
                <a:schemeClr val="tx1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s-AR">
                <a:solidFill>
                  <a:schemeClr val="tx1"/>
                </a:solidFill>
              </a:rPr>
              <a:t>- La </a:t>
            </a:r>
            <a:r>
              <a:rPr lang="es-AR" b="1" u="sng">
                <a:solidFill>
                  <a:schemeClr val="tx1"/>
                </a:solidFill>
              </a:rPr>
              <a:t>diferenciación de productos y procesos</a:t>
            </a:r>
            <a:r>
              <a:rPr lang="es-AR">
                <a:solidFill>
                  <a:schemeClr val="tx1"/>
                </a:solidFill>
              </a:rPr>
              <a:t> es la clave para acceder a los nuevos clientes  de distintos nichos del mercado mundial globalizado y atender sus necesidades.</a:t>
            </a:r>
          </a:p>
          <a:p>
            <a:pPr>
              <a:buClrTx/>
              <a:buSzTx/>
              <a:buFontTx/>
              <a:buNone/>
            </a:pPr>
            <a:endParaRPr lang="es-AR">
              <a:solidFill>
                <a:schemeClr val="tx1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651500" y="5229225"/>
            <a:ext cx="349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solidFill>
                  <a:schemeClr val="tx1"/>
                </a:solidFill>
              </a:rPr>
              <a:t>Ordoñez, H. (PAyA – FAUBA)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283075" y="2339975"/>
            <a:ext cx="41402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Título /  subtítulo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bajada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9525"/>
            <a:ext cx="9191626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284662" y="2339975"/>
            <a:ext cx="428786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 dirty="0">
                <a:solidFill>
                  <a:srgbClr val="000000"/>
                </a:solidFill>
              </a:rPr>
              <a:t>La visión: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0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000" b="1" dirty="0">
                <a:solidFill>
                  <a:srgbClr val="000000"/>
                </a:solidFill>
              </a:rPr>
              <a:t>  Evolución de </a:t>
            </a:r>
            <a:r>
              <a:rPr lang="es-AR" sz="2000" b="1" dirty="0" smtClean="0">
                <a:solidFill>
                  <a:srgbClr val="000000"/>
                </a:solidFill>
              </a:rPr>
              <a:t>la siembra </a:t>
            </a:r>
            <a:r>
              <a:rPr lang="es-AR" sz="2000" b="1" dirty="0">
                <a:solidFill>
                  <a:srgbClr val="000000"/>
                </a:solidFill>
              </a:rPr>
              <a:t>directa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0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000" b="1" dirty="0">
                <a:solidFill>
                  <a:srgbClr val="000000"/>
                </a:solidFill>
              </a:rPr>
              <a:t>   Plan Aapresid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La visión: Evolución de la siembra directa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116013" y="1965325"/>
            <a:ext cx="3052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50000"/>
              </a:spcBef>
              <a:buClrTx/>
              <a:buSzTx/>
              <a:buFontTx/>
              <a:buAutoNum type="arabicParenR"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Proteger de la erosión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187450" y="2613025"/>
            <a:ext cx="4786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2) Suelos arables vs. suelos </a:t>
            </a:r>
            <a:r>
              <a:rPr lang="es-AR" sz="2000" dirty="0" err="1">
                <a:solidFill>
                  <a:schemeClr val="tx1"/>
                </a:solidFill>
                <a:cs typeface="Arial" charset="0"/>
              </a:rPr>
              <a:t>sembrables</a:t>
            </a:r>
            <a:endParaRPr lang="es-AR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187450" y="3908425"/>
            <a:ext cx="3047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4) Economía del carbono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116013" y="4629150"/>
            <a:ext cx="4060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sz="2000">
                <a:solidFill>
                  <a:schemeClr val="tx1"/>
                </a:solidFill>
                <a:cs typeface="Arial" charset="0"/>
              </a:rPr>
              <a:t>5) Nuevo paradigma del nitrógeno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116013" y="5276850"/>
            <a:ext cx="7144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sz="2400" b="1" dirty="0">
                <a:solidFill>
                  <a:schemeClr val="tx1"/>
                </a:solidFill>
                <a:cs typeface="Arial" charset="0"/>
              </a:rPr>
              <a:t>6) Gestión de la oferta </a:t>
            </a:r>
            <a:r>
              <a:rPr lang="es-AR" sz="2400" b="1" dirty="0" smtClean="0">
                <a:solidFill>
                  <a:schemeClr val="tx1"/>
                </a:solidFill>
                <a:cs typeface="Arial" charset="0"/>
              </a:rPr>
              <a:t>ambiental </a:t>
            </a:r>
            <a:r>
              <a:rPr lang="es-AR" sz="2400" dirty="0" smtClean="0">
                <a:solidFill>
                  <a:schemeClr val="tx1"/>
                </a:solidFill>
                <a:cs typeface="Arial" charset="0"/>
              </a:rPr>
              <a:t>(Eco-eficiencia)</a:t>
            </a:r>
            <a:endParaRPr lang="es-AR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187450" y="3260725"/>
            <a:ext cx="3168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s-AR" sz="2000">
                <a:solidFill>
                  <a:schemeClr val="tx1"/>
                </a:solidFill>
                <a:cs typeface="Arial" charset="0"/>
              </a:rPr>
              <a:t>3) Economía del agua</a:t>
            </a:r>
            <a:endParaRPr lang="es-E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5492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SD en el tiempo . . 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/>
      <p:bldP spid="67595" grpId="0"/>
      <p:bldP spid="67596" grpId="0"/>
      <p:bldP spid="67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La visión: Evolución de la siembra directa</a:t>
            </a:r>
          </a:p>
        </p:txBody>
      </p:sp>
      <p:sp>
        <p:nvSpPr>
          <p:cNvPr id="16388" name="5 CuadroTexto"/>
          <p:cNvSpPr txBox="1">
            <a:spLocks noChangeArrowheads="1"/>
          </p:cNvSpPr>
          <p:nvPr/>
        </p:nvSpPr>
        <p:spPr bwMode="auto">
          <a:xfrm>
            <a:off x="684213" y="1628775"/>
            <a:ext cx="79295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- 96% menos de erosión de suelos.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66% menos en uso de combustibles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Mantenimiento o mejora de la materia orgánica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Mayor eficiencia de uso del agua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Aumento de la fertilidad edáfica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Menores costos de producción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Mayor estabilidad de producción </a:t>
            </a:r>
            <a:endParaRPr lang="es-ES" sz="20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cs typeface="Arial" charset="0"/>
              </a:rPr>
              <a:t>Mayores </a:t>
            </a: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techos productivos.</a:t>
            </a:r>
          </a:p>
          <a:p>
            <a:pPr defTabSz="914400"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BENEFICIOS TANGIBLES PARA EL PRODUCTOR</a:t>
            </a:r>
          </a:p>
          <a:p>
            <a:pPr algn="ctr" defTabSz="914400">
              <a:buClrTx/>
              <a:buSzTx/>
              <a:buFontTx/>
              <a:buNone/>
            </a:pPr>
            <a:endParaRPr lang="es-ES" sz="20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 defTabSz="914400"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cs typeface="Arial" charset="0"/>
              </a:rPr>
              <a:t>Aapresid, hizo y seguirá haciendo de este tema 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cs typeface="Arial" charset="0"/>
              </a:rPr>
              <a:t>su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s-ES" sz="2000" b="1" u="sng" dirty="0" smtClean="0">
                <a:solidFill>
                  <a:schemeClr val="tx1"/>
                </a:solidFill>
                <a:latin typeface="+mn-lt"/>
                <a:cs typeface="Arial" charset="0"/>
              </a:rPr>
              <a:t>foco </a:t>
            </a:r>
            <a:r>
              <a:rPr lang="es-ES" sz="2000" b="1" u="sng" dirty="0">
                <a:solidFill>
                  <a:schemeClr val="tx1"/>
                </a:solidFill>
                <a:latin typeface="+mn-lt"/>
                <a:cs typeface="Arial" charset="0"/>
              </a:rPr>
              <a:t>principal de acción </a:t>
            </a:r>
            <a:endParaRPr lang="es-ES" sz="20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defTabSz="914400">
              <a:buClrTx/>
              <a:buSzTx/>
              <a:buFontTx/>
              <a:buNone/>
            </a:pPr>
            <a:endParaRPr lang="es-E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5492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SD: Consecuencias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La visión: Evolución de la siembra directa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684213" y="1773238"/>
            <a:ext cx="7929562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Mejores suelos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Menor competencia por agua dulce (recurso escaso)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Agua de mayor calidad (menor riesgo de erosión y contaminación)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Mejor balance de C; impacto positivo en cambio climático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Menor presión sobre áreas más frágiles (por aumento de rindes).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Posibilidad de producir en áreas más frágiles sin los riesgos    conocidos bajo LC.</a:t>
            </a:r>
          </a:p>
          <a:p>
            <a:pPr defTabSz="914400"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defTabSz="914400">
              <a:buClrTx/>
              <a:buSzTx/>
              <a:buFontTx/>
              <a:buNone/>
            </a:pPr>
            <a:endParaRPr lang="es-ES" dirty="0">
              <a:solidFill>
                <a:schemeClr val="tx1"/>
              </a:solidFill>
              <a:cs typeface="Arial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s-ES" dirty="0">
                <a:solidFill>
                  <a:schemeClr val="tx1"/>
                </a:solidFill>
                <a:cs typeface="Arial" charset="0"/>
              </a:rPr>
              <a:t>BENEFICIOS TANGIBLES PARA LA SOCIEDAD (EXTERNALIDAD)</a:t>
            </a:r>
          </a:p>
          <a:p>
            <a:pPr defTabSz="914400">
              <a:buClrTx/>
              <a:buSzTx/>
              <a:buFontTx/>
              <a:buNone/>
            </a:pPr>
            <a:endParaRPr lang="es-ES" dirty="0">
              <a:solidFill>
                <a:schemeClr val="tx1"/>
              </a:solidFill>
              <a:cs typeface="Arial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s-ES" sz="2000" b="1" dirty="0">
                <a:solidFill>
                  <a:schemeClr val="tx1"/>
                </a:solidFill>
                <a:cs typeface="Arial" charset="0"/>
              </a:rPr>
              <a:t>Aapresid, hizo de este aspecto un </a:t>
            </a:r>
            <a:r>
              <a:rPr lang="es-ES" sz="2000" b="1" u="sng" dirty="0">
                <a:solidFill>
                  <a:schemeClr val="tx1"/>
                </a:solidFill>
                <a:cs typeface="Arial" charset="0"/>
              </a:rPr>
              <a:t>nuevo foco de acción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5492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SD: Consecuencias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La visión: Plan Aapresid</a:t>
            </a:r>
          </a:p>
        </p:txBody>
      </p:sp>
      <p:pic>
        <p:nvPicPr>
          <p:cNvPr id="655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912" y="836613"/>
            <a:ext cx="6996112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635375" y="3141663"/>
            <a:ext cx="1368425" cy="10080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132138" y="5373688"/>
            <a:ext cx="2376487" cy="5032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399 0.14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 animBg="1"/>
      <p:bldP spid="65547" grpId="1" animBg="1"/>
      <p:bldP spid="655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283075" y="2339975"/>
            <a:ext cx="41402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Título /  subtítulo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bajada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-63500"/>
            <a:ext cx="9191626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989138"/>
            <a:ext cx="4175125" cy="2498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914400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714744" y="1500174"/>
            <a:ext cx="5286412" cy="3929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b="1" dirty="0" smtClean="0">
                <a:solidFill>
                  <a:srgbClr val="000000"/>
                </a:solidFill>
              </a:rPr>
              <a:t>La Historia Humana en la Lucha contra el Hambre</a:t>
            </a:r>
            <a:endParaRPr lang="es-AR" sz="32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600" b="1" dirty="0" smtClean="0">
                <a:solidFill>
                  <a:srgbClr val="000000"/>
                </a:solidFill>
              </a:rPr>
              <a:t> </a:t>
            </a:r>
            <a:r>
              <a:rPr lang="es-AR" sz="1400" b="1" dirty="0" smtClean="0">
                <a:solidFill>
                  <a:srgbClr val="000000"/>
                </a:solidFill>
              </a:rPr>
              <a:t>El Salvaje domina el</a:t>
            </a:r>
            <a:r>
              <a:rPr lang="es-AR" sz="1600" b="1" i="1" dirty="0" smtClean="0">
                <a:solidFill>
                  <a:srgbClr val="000000"/>
                </a:solidFill>
              </a:rPr>
              <a:t> Fuego</a:t>
            </a:r>
            <a:r>
              <a:rPr lang="es-AR" sz="1400" b="1" dirty="0" smtClean="0">
                <a:solidFill>
                  <a:srgbClr val="000000"/>
                </a:solidFill>
              </a:rPr>
              <a:t>, deja de ser una bestia perseguida. Aproximadamente 1.000.000 de años.</a:t>
            </a:r>
            <a:endParaRPr lang="es-AR" sz="16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4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400" b="1" dirty="0">
                <a:solidFill>
                  <a:srgbClr val="000000"/>
                </a:solidFill>
              </a:rPr>
              <a:t> </a:t>
            </a:r>
            <a:r>
              <a:rPr lang="es-AR" sz="1400" b="1" dirty="0" smtClean="0">
                <a:solidFill>
                  <a:srgbClr val="000000"/>
                </a:solidFill>
              </a:rPr>
              <a:t>El Hombre primitivo descubre el </a:t>
            </a:r>
            <a:r>
              <a:rPr lang="es-AR" sz="1600" b="1" i="1" dirty="0" smtClean="0">
                <a:solidFill>
                  <a:srgbClr val="000000"/>
                </a:solidFill>
              </a:rPr>
              <a:t>Arte, </a:t>
            </a:r>
            <a:r>
              <a:rPr lang="es-AR" sz="1400" b="1" i="1" dirty="0" smtClean="0">
                <a:solidFill>
                  <a:srgbClr val="000000"/>
                </a:solidFill>
              </a:rPr>
              <a:t>se </a:t>
            </a:r>
            <a:r>
              <a:rPr lang="es-AR" sz="1400" b="1" dirty="0" smtClean="0">
                <a:solidFill>
                  <a:srgbClr val="000000"/>
                </a:solidFill>
              </a:rPr>
              <a:t>comunica mediante la pintura. 60.000 años.</a:t>
            </a:r>
            <a:endParaRPr lang="es-AR" sz="1400" b="1" dirty="0">
              <a:solidFill>
                <a:srgbClr val="000000"/>
              </a:solidFill>
            </a:endParaRP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4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400" b="1" dirty="0" smtClean="0">
                <a:solidFill>
                  <a:srgbClr val="000000"/>
                </a:solidFill>
              </a:rPr>
              <a:t>Aparece la </a:t>
            </a:r>
            <a:r>
              <a:rPr lang="es-AR" sz="1600" b="1" i="1" dirty="0" smtClean="0">
                <a:solidFill>
                  <a:srgbClr val="000000"/>
                </a:solidFill>
              </a:rPr>
              <a:t>Técnica</a:t>
            </a:r>
            <a:r>
              <a:rPr lang="es-AR" sz="1400" b="1" dirty="0" smtClean="0">
                <a:solidFill>
                  <a:srgbClr val="000000"/>
                </a:solidFill>
              </a:rPr>
              <a:t>, domestica los animales y las plantas. Nace la Agricultura.  Neolítico: 10.000 años.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765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¿Qué es?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1214414" y="2214554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Es un sistema de gestión de calidad ambiental y agronómica del proceso productivo de siembra directa, certificable.</a:t>
            </a:r>
            <a:endParaRPr lang="es-E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214414" y="3675067"/>
            <a:ext cx="732633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- Gestión de procesos, no de productos.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allAtOnce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2143108" y="673091"/>
            <a:ext cx="407196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 dirty="0" smtClean="0">
                <a:solidFill>
                  <a:srgbClr val="FF9900"/>
                </a:solidFill>
                <a:latin typeface="Arial Black" pitchFamily="34" charset="0"/>
              </a:rPr>
              <a:t>¿Por qué?</a:t>
            </a:r>
            <a:endParaRPr lang="es-AR" sz="32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684213" y="1928802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Char char="-"/>
            </a:pPr>
            <a:r>
              <a:rPr lang="es-AR" sz="2000" dirty="0" smtClean="0">
                <a:solidFill>
                  <a:schemeClr val="tx1"/>
                </a:solidFill>
                <a:cs typeface="Arial" charset="0"/>
              </a:rPr>
              <a:t>Implica una mejora continua, conjugando los intereses del cuidado ambiental y maximización productiva.</a:t>
            </a:r>
            <a:endParaRPr lang="es-AR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1 Título"/>
          <p:cNvSpPr>
            <a:spLocks/>
          </p:cNvSpPr>
          <p:nvPr/>
        </p:nvSpPr>
        <p:spPr bwMode="auto">
          <a:xfrm>
            <a:off x="2295508" y="2500306"/>
            <a:ext cx="407196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2800" b="1" dirty="0" smtClean="0">
                <a:solidFill>
                  <a:srgbClr val="FF9900"/>
                </a:solidFill>
                <a:latin typeface="Arial Black" pitchFamily="34" charset="0"/>
              </a:rPr>
              <a:t>¡El fundamento!</a:t>
            </a:r>
            <a:endParaRPr lang="es-AR" sz="28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14404" y="3714752"/>
            <a:ext cx="7929562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</a:pPr>
            <a:r>
              <a:rPr lang="es-AR" sz="2000" dirty="0" smtClean="0">
                <a:solidFill>
                  <a:schemeClr val="tx1"/>
                </a:solidFill>
                <a:cs typeface="Arial" charset="0"/>
              </a:rPr>
              <a:t>“El hombre puede crear como agricultor y ganadero un nuevo ambiente ecológico ajustado estrictamente a sus necesidades.</a:t>
            </a:r>
          </a:p>
          <a:p>
            <a:pPr defTabSz="914400">
              <a:buClrTx/>
              <a:buSzTx/>
            </a:pPr>
            <a:r>
              <a:rPr lang="es-AR" sz="2000" dirty="0" smtClean="0">
                <a:solidFill>
                  <a:schemeClr val="tx1"/>
                </a:solidFill>
                <a:cs typeface="Arial" charset="0"/>
              </a:rPr>
              <a:t>Este medio ambiente humano puede ser tan duradero y productivo</a:t>
            </a:r>
          </a:p>
          <a:p>
            <a:pPr defTabSz="914400">
              <a:buClrTx/>
              <a:buSzTx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c</a:t>
            </a:r>
            <a:r>
              <a:rPr lang="es-AR" sz="2000" dirty="0" smtClean="0">
                <a:solidFill>
                  <a:schemeClr val="tx1"/>
                </a:solidFill>
                <a:cs typeface="Arial" charset="0"/>
              </a:rPr>
              <a:t>omo el medio ambiente natural”.</a:t>
            </a:r>
          </a:p>
          <a:p>
            <a:pPr defTabSz="914400">
              <a:buClrTx/>
              <a:buSzTx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es-AR" sz="2000" dirty="0" smtClean="0">
                <a:solidFill>
                  <a:schemeClr val="tx1"/>
                </a:solidFill>
                <a:cs typeface="Arial" charset="0"/>
              </a:rPr>
              <a:t>				</a:t>
            </a:r>
            <a:r>
              <a:rPr lang="es-AR" sz="1600" dirty="0" smtClean="0">
                <a:solidFill>
                  <a:schemeClr val="tx1"/>
                </a:solidFill>
                <a:cs typeface="Arial" charset="0"/>
              </a:rPr>
              <a:t>Konrad Z. </a:t>
            </a:r>
            <a:r>
              <a:rPr lang="es-AR" sz="1600" dirty="0" err="1" smtClean="0">
                <a:solidFill>
                  <a:schemeClr val="tx1"/>
                </a:solidFill>
                <a:cs typeface="Arial" charset="0"/>
              </a:rPr>
              <a:t>Lorenz</a:t>
            </a:r>
            <a:r>
              <a:rPr lang="es-AR" sz="16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defTabSz="914400">
              <a:buClrTx/>
              <a:buSzTx/>
            </a:pPr>
            <a:r>
              <a:rPr lang="es-AR" sz="20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es-AR" sz="2000" dirty="0" smtClean="0">
                <a:solidFill>
                  <a:schemeClr val="tx1"/>
                </a:solidFill>
                <a:cs typeface="Arial" charset="0"/>
              </a:rPr>
              <a:t>				</a:t>
            </a:r>
            <a:r>
              <a:rPr lang="es-AR" sz="1100" dirty="0" smtClean="0">
                <a:solidFill>
                  <a:schemeClr val="tx1"/>
                </a:solidFill>
                <a:cs typeface="Arial" charset="0"/>
              </a:rPr>
              <a:t>Médico, Zoólogo y Etólogo Austríaco 1903-1989</a:t>
            </a:r>
          </a:p>
          <a:p>
            <a:pPr defTabSz="914400">
              <a:buClrTx/>
              <a:buSzTx/>
            </a:pPr>
            <a:r>
              <a:rPr lang="es-AR" sz="11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es-AR" sz="1100" dirty="0" smtClean="0">
                <a:solidFill>
                  <a:schemeClr val="tx1"/>
                </a:solidFill>
                <a:cs typeface="Arial" charset="0"/>
              </a:rPr>
              <a:t>				Premio Nobel de Fisiología y Medicina 1973</a:t>
            </a:r>
            <a:endParaRPr lang="es-AR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765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Objetivos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642938" y="2214563"/>
            <a:ext cx="79295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000">
                <a:solidFill>
                  <a:schemeClr val="tx1"/>
                </a:solidFill>
              </a:rPr>
              <a:t>- Brindar herramientas para una </a:t>
            </a:r>
            <a:r>
              <a:rPr lang="es-MX" sz="2000" b="1" u="sng">
                <a:solidFill>
                  <a:schemeClr val="tx1"/>
                </a:solidFill>
              </a:rPr>
              <a:t>gestión agronómica y empresarial  profesional</a:t>
            </a:r>
            <a:r>
              <a:rPr lang="es-MX" sz="2000">
                <a:solidFill>
                  <a:schemeClr val="tx1"/>
                </a:solidFill>
              </a:rPr>
              <a:t>; a través del registro ordenado de información y el análisis de indicadores de calidad edáfica y de eficiencia.</a:t>
            </a:r>
            <a:endParaRPr lang="es-AR" sz="20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 </a:t>
            </a:r>
            <a:endParaRPr lang="es-AR" sz="28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800" b="1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800" b="1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611188" y="3644900"/>
            <a:ext cx="79295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 sz="2000">
                <a:solidFill>
                  <a:schemeClr val="tx1"/>
                </a:solidFill>
              </a:rPr>
              <a:t>Mostrar al resto de la sociedad como son los procesos de producción de alimentos y su impacto sobre el ambiente; permitiendo </a:t>
            </a:r>
            <a:r>
              <a:rPr lang="es-MX" sz="2000" b="1" u="sng">
                <a:solidFill>
                  <a:schemeClr val="tx1"/>
                </a:solidFill>
              </a:rPr>
              <a:t>capturar el valor de la externalidad positiva</a:t>
            </a:r>
            <a:r>
              <a:rPr lang="es-MX" sz="2000" b="1">
                <a:solidFill>
                  <a:schemeClr val="tx1"/>
                </a:solidFill>
              </a:rPr>
              <a:t> </a:t>
            </a:r>
            <a:r>
              <a:rPr lang="es-MX" sz="2000">
                <a:solidFill>
                  <a:schemeClr val="tx1"/>
                </a:solidFill>
              </a:rPr>
              <a:t>que la AC ejerce sobre el mismo.</a:t>
            </a:r>
            <a:endParaRPr lang="es-AR" sz="20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AR" sz="20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allAtOnce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765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¿Por qué Aapresid desarrolla AC?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642938" y="2214563"/>
            <a:ext cx="79295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Porque su misión es ser </a:t>
            </a:r>
            <a:r>
              <a:rPr lang="es-MX" sz="2000" b="1">
                <a:solidFill>
                  <a:schemeClr val="tx1"/>
                </a:solidFill>
              </a:rPr>
              <a:t>Referente Tecnológico</a:t>
            </a:r>
          </a:p>
          <a:p>
            <a:pPr lvl="1" defTabSz="914400">
              <a:buClrTx/>
              <a:buSzTx/>
              <a:buFontTx/>
              <a:buChar char="-"/>
            </a:pPr>
            <a:r>
              <a:rPr lang="es-AR" sz="2000">
                <a:solidFill>
                  <a:schemeClr val="tx1"/>
                </a:solidFill>
              </a:rPr>
              <a:t>Las BPA son IT</a:t>
            </a:r>
          </a:p>
          <a:p>
            <a:pPr lvl="1" defTabSz="914400">
              <a:buClrTx/>
              <a:buSzTx/>
              <a:buFontTx/>
              <a:buChar char="-"/>
            </a:pPr>
            <a:r>
              <a:rPr lang="es-AR" sz="2000">
                <a:solidFill>
                  <a:schemeClr val="tx1"/>
                </a:solidFill>
              </a:rPr>
              <a:t>La medición y uso de indicadores es IT</a:t>
            </a:r>
          </a:p>
          <a:p>
            <a:pPr lvl="1" defTabSz="914400">
              <a:buClrTx/>
              <a:buSzTx/>
              <a:buFontTx/>
              <a:buChar char="-"/>
            </a:pPr>
            <a:r>
              <a:rPr lang="es-AR" sz="2000">
                <a:solidFill>
                  <a:schemeClr val="tx1"/>
                </a:solidFill>
              </a:rPr>
              <a:t>Los SGC son IT</a:t>
            </a:r>
          </a:p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 </a:t>
            </a:r>
            <a:endParaRPr lang="es-AR" sz="28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800" b="1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800" b="1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611188" y="3644900"/>
            <a:ext cx="79295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 sz="2000">
                <a:solidFill>
                  <a:schemeClr val="tx1"/>
                </a:solidFill>
              </a:rPr>
              <a:t>Porque</a:t>
            </a:r>
            <a:r>
              <a:rPr lang="es-MX" sz="2000" b="1">
                <a:solidFill>
                  <a:schemeClr val="tx1"/>
                </a:solidFill>
              </a:rPr>
              <a:t> la SD evoluciona</a:t>
            </a:r>
            <a:r>
              <a:rPr lang="es-MX" sz="2000">
                <a:solidFill>
                  <a:schemeClr val="tx1"/>
                </a:solidFill>
              </a:rPr>
              <a:t>, y gestionar la oferta ambiental es lo que AC propone. </a:t>
            </a:r>
            <a:endParaRPr lang="es-AR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611188" y="4724400"/>
            <a:ext cx="79295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 sz="2000">
                <a:solidFill>
                  <a:schemeClr val="tx1"/>
                </a:solidFill>
              </a:rPr>
              <a:t>Porque la implementación de AC, </a:t>
            </a:r>
            <a:r>
              <a:rPr lang="es-MX" sz="2000" b="1">
                <a:solidFill>
                  <a:schemeClr val="tx1"/>
                </a:solidFill>
              </a:rPr>
              <a:t>agrega valor</a:t>
            </a:r>
            <a:r>
              <a:rPr lang="es-MX" sz="2000">
                <a:solidFill>
                  <a:schemeClr val="tx1"/>
                </a:solidFill>
              </a:rPr>
              <a:t> a los miembros de Aapresid que la implementan. </a:t>
            </a:r>
            <a:endParaRPr lang="es-AR" sz="20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allAtOnce"/>
      <p:bldP spid="2" grpId="0" build="allAtOnce"/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765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¿Por qué Aapresid desarrolla AC?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642938" y="2214563"/>
            <a:ext cx="79295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Porque genera </a:t>
            </a:r>
            <a:r>
              <a:rPr lang="es-MX" sz="2000" b="1">
                <a:solidFill>
                  <a:schemeClr val="tx1"/>
                </a:solidFill>
              </a:rPr>
              <a:t>oportunidades:</a:t>
            </a:r>
          </a:p>
          <a:p>
            <a:pPr defTabSz="914400">
              <a:buClrTx/>
              <a:buSzTx/>
              <a:buFontTx/>
              <a:buChar char="-"/>
            </a:pPr>
            <a:endParaRPr lang="es-MX" sz="2000" b="1">
              <a:solidFill>
                <a:schemeClr val="tx1"/>
              </a:solidFill>
            </a:endParaRPr>
          </a:p>
          <a:p>
            <a:pPr lvl="1" defTabSz="914400">
              <a:buClrTx/>
              <a:buSzTx/>
              <a:buFontTx/>
              <a:buChar char="-"/>
            </a:pPr>
            <a:r>
              <a:rPr lang="es-AR" sz="2000">
                <a:solidFill>
                  <a:schemeClr val="tx1"/>
                </a:solidFill>
              </a:rPr>
              <a:t>Interacción con organismos </a:t>
            </a:r>
            <a:r>
              <a:rPr lang="es-AR" sz="2000" b="1">
                <a:solidFill>
                  <a:schemeClr val="tx1"/>
                </a:solidFill>
              </a:rPr>
              <a:t>científicos y académicos</a:t>
            </a:r>
            <a:r>
              <a:rPr lang="es-AR" sz="2000">
                <a:solidFill>
                  <a:schemeClr val="tx1"/>
                </a:solidFill>
              </a:rPr>
              <a:t>. Ej: BIOSPAS.</a:t>
            </a:r>
          </a:p>
          <a:p>
            <a:pPr lvl="1" defTabSz="914400">
              <a:buClrTx/>
              <a:buSzTx/>
              <a:buFontTx/>
              <a:buNone/>
            </a:pPr>
            <a:endParaRPr lang="es-AR" sz="2000">
              <a:solidFill>
                <a:schemeClr val="tx1"/>
              </a:solidFill>
            </a:endParaRPr>
          </a:p>
          <a:p>
            <a:pPr lvl="1" defTabSz="914400">
              <a:buClrTx/>
              <a:buSzTx/>
              <a:buFontTx/>
              <a:buChar char="-"/>
            </a:pPr>
            <a:r>
              <a:rPr lang="es-AR" sz="2000">
                <a:solidFill>
                  <a:schemeClr val="tx1"/>
                </a:solidFill>
              </a:rPr>
              <a:t>Captura de valor por </a:t>
            </a:r>
            <a:r>
              <a:rPr lang="es-AR" sz="2000" b="1">
                <a:solidFill>
                  <a:schemeClr val="tx1"/>
                </a:solidFill>
              </a:rPr>
              <a:t>nuevos negocios</a:t>
            </a:r>
            <a:r>
              <a:rPr lang="es-AR" sz="2000">
                <a:solidFill>
                  <a:schemeClr val="tx1"/>
                </a:solidFill>
              </a:rPr>
              <a:t>. Captura valor económico.</a:t>
            </a:r>
          </a:p>
          <a:p>
            <a:pPr lvl="1" defTabSz="914400">
              <a:buClrTx/>
              <a:buSzTx/>
              <a:buFontTx/>
              <a:buNone/>
            </a:pPr>
            <a:endParaRPr lang="es-AR" sz="2000">
              <a:solidFill>
                <a:schemeClr val="tx1"/>
              </a:solidFill>
            </a:endParaRPr>
          </a:p>
          <a:p>
            <a:pPr lvl="1" defTabSz="914400">
              <a:buClrTx/>
              <a:buSzTx/>
              <a:buFontTx/>
              <a:buNone/>
            </a:pPr>
            <a:endParaRPr lang="es-AR" sz="20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 </a:t>
            </a:r>
            <a:endParaRPr lang="es-AR" sz="28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800" b="1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800" b="1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ES" sz="20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765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2800" b="1" dirty="0" smtClean="0">
                <a:solidFill>
                  <a:srgbClr val="FF9900"/>
                </a:solidFill>
                <a:latin typeface="Arial Black" pitchFamily="34" charset="0"/>
              </a:rPr>
              <a:t>La captura de valor en el corto plazo</a:t>
            </a:r>
            <a:endParaRPr lang="es-AR" sz="28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85786" y="2406560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Ámbito</a:t>
            </a:r>
            <a:r>
              <a:rPr lang="es-ES_tradnl" sz="2000" b="1" dirty="0">
                <a:solidFill>
                  <a:schemeClr val="tx1"/>
                </a:solidFill>
              </a:rPr>
              <a:t> externo a la empresa: </a:t>
            </a:r>
            <a:r>
              <a:rPr lang="es-ES_tradnl" sz="2000" dirty="0">
                <a:solidFill>
                  <a:schemeClr val="tx1"/>
                </a:solidFill>
              </a:rPr>
              <a:t>involucra </a:t>
            </a:r>
            <a:r>
              <a:rPr lang="es-ES" sz="2000" dirty="0">
                <a:solidFill>
                  <a:schemeClr val="tx1"/>
                </a:solidFill>
              </a:rPr>
              <a:t>la relación con los propietarios de los campos, la competencia, los proveedores de servicio y las empresas de insumos (incluidos bancos y empresas de seguros).</a:t>
            </a:r>
          </a:p>
          <a:p>
            <a:pPr marL="28575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Ámbito</a:t>
            </a:r>
            <a:r>
              <a:rPr lang="es-ES_tradnl" sz="2000" b="1" dirty="0">
                <a:solidFill>
                  <a:schemeClr val="tx1"/>
                </a:solidFill>
              </a:rPr>
              <a:t> interno a la empresa: </a:t>
            </a:r>
            <a:r>
              <a:rPr lang="es-ES_tradnl" sz="2000" dirty="0">
                <a:solidFill>
                  <a:schemeClr val="tx1"/>
                </a:solidFill>
              </a:rPr>
              <a:t>que</a:t>
            </a:r>
            <a:r>
              <a:rPr lang="es-ES" sz="2000" dirty="0">
                <a:solidFill>
                  <a:schemeClr val="tx1"/>
                </a:solidFill>
              </a:rPr>
              <a:t> no sólo posibilitan los primeros, sino que, además, permiten sustentarlos en el tiempo, favoreciendo el crecimiento y el desarrollo de la empresa.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</a:t>
            </a:r>
          </a:p>
        </p:txBody>
      </p:sp>
      <p:sp>
        <p:nvSpPr>
          <p:cNvPr id="16387" name="1 Título"/>
          <p:cNvSpPr>
            <a:spLocks/>
          </p:cNvSpPr>
          <p:nvPr/>
        </p:nvSpPr>
        <p:spPr bwMode="auto">
          <a:xfrm>
            <a:off x="468313" y="765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3200" b="1">
                <a:solidFill>
                  <a:srgbClr val="FF9900"/>
                </a:solidFill>
                <a:latin typeface="Arial Black" pitchFamily="34" charset="0"/>
              </a:rPr>
              <a:t>Hechos, más que palabras . . .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611188" y="1989138"/>
            <a:ext cx="79295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>
                <a:solidFill>
                  <a:schemeClr val="tx1"/>
                </a:solidFill>
              </a:rPr>
              <a:t>Alcance actual: </a:t>
            </a:r>
            <a:r>
              <a:rPr lang="es-ES">
                <a:solidFill>
                  <a:schemeClr val="tx1"/>
                </a:solidFill>
              </a:rPr>
              <a:t>93.050 hectáreas; 20.877 certificadas </a:t>
            </a:r>
          </a:p>
          <a:p>
            <a:pPr defTabSz="914400">
              <a:buClrTx/>
              <a:buSzTx/>
              <a:buFontTx/>
              <a:buNone/>
            </a:pPr>
            <a:endParaRPr lang="es-AR" sz="2000">
              <a:solidFill>
                <a:schemeClr val="tx1"/>
              </a:solidFill>
            </a:endParaRPr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611188" y="2565400"/>
            <a:ext cx="792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>
                <a:solidFill>
                  <a:schemeClr val="tx1"/>
                </a:solidFill>
              </a:rPr>
              <a:t>N° productores / empresas: 41</a:t>
            </a:r>
            <a:endParaRPr lang="es-AR" sz="2000">
              <a:solidFill>
                <a:schemeClr val="tx1"/>
              </a:solidFill>
            </a:endParaRP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611188" y="3213100"/>
            <a:ext cx="792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>
                <a:solidFill>
                  <a:schemeClr val="tx1"/>
                </a:solidFill>
              </a:rPr>
              <a:t>Establecimientos en AC: 81</a:t>
            </a:r>
            <a:endParaRPr lang="es-AR" sz="2000">
              <a:solidFill>
                <a:schemeClr val="tx1"/>
              </a:solidFill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611188" y="3933825"/>
            <a:ext cx="792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ES">
                <a:solidFill>
                  <a:schemeClr val="tx1"/>
                </a:solidFill>
              </a:rPr>
              <a:t>47 en propiedad, 32 arrendados y 2 en condominio</a:t>
            </a:r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611188" y="4652963"/>
            <a:ext cx="7929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800">
                <a:solidFill>
                  <a:schemeClr val="tx1"/>
                </a:solidFill>
              </a:rPr>
              <a:t>- </a:t>
            </a:r>
            <a:r>
              <a:rPr lang="es-MX">
                <a:solidFill>
                  <a:schemeClr val="tx1"/>
                </a:solidFill>
              </a:rPr>
              <a:t>Certificados emitidos: 8 ( 5 en propiedad, 2 arrendados, 1 en condominio)</a:t>
            </a:r>
            <a:endParaRPr lang="es-A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En el Estab  La Madrug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0"/>
            <a:ext cx="9144000" cy="6859588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91025" y="260350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000" b="1">
                <a:solidFill>
                  <a:srgbClr val="FF6600"/>
                </a:solidFill>
              </a:rPr>
              <a:t>LA MADRUGADA (Córdoba)</a:t>
            </a:r>
            <a:endParaRPr lang="es-ES" sz="2000" b="1">
              <a:solidFill>
                <a:srgbClr val="FF6600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8826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DSCN73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6120" cy="6858001"/>
          </a:xfrm>
          <a:prstGeom prst="rect">
            <a:avLst/>
          </a:prstGeo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391025" y="260350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000" b="1">
                <a:solidFill>
                  <a:srgbClr val="FF6600"/>
                </a:solidFill>
              </a:rPr>
              <a:t>CALDENES SA (Buenos Aires)</a:t>
            </a:r>
            <a:endParaRPr lang="es-ES" sz="2000" b="1">
              <a:solidFill>
                <a:srgbClr val="FF6600"/>
              </a:solidFill>
            </a:endParaRP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76375" cy="8826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914400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857620" y="1285860"/>
            <a:ext cx="5000660" cy="4000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b="1" dirty="0" smtClean="0">
                <a:solidFill>
                  <a:srgbClr val="000000"/>
                </a:solidFill>
              </a:rPr>
              <a:t>Historia Moderna</a:t>
            </a:r>
            <a:endParaRPr lang="es-AR" sz="32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6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400" b="1" dirty="0" smtClean="0">
                <a:solidFill>
                  <a:srgbClr val="000000"/>
                </a:solidFill>
              </a:rPr>
              <a:t> Descubre los mecanismo de la </a:t>
            </a:r>
            <a:r>
              <a:rPr lang="es-AR" sz="1600" b="1" i="1" dirty="0" smtClean="0">
                <a:solidFill>
                  <a:srgbClr val="000000"/>
                </a:solidFill>
              </a:rPr>
              <a:t>Herencia</a:t>
            </a:r>
            <a:r>
              <a:rPr lang="es-AR" sz="1400" b="1" i="1" dirty="0" smtClean="0">
                <a:solidFill>
                  <a:srgbClr val="000000"/>
                </a:solidFill>
              </a:rPr>
              <a:t>, </a:t>
            </a:r>
            <a:r>
              <a:rPr lang="es-AR" sz="1400" b="1" dirty="0" smtClean="0">
                <a:solidFill>
                  <a:srgbClr val="000000"/>
                </a:solidFill>
              </a:rPr>
              <a:t>mejoramiento por cruzamiento y selección. 150 años.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4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400" b="1" dirty="0">
                <a:solidFill>
                  <a:srgbClr val="000000"/>
                </a:solidFill>
              </a:rPr>
              <a:t> </a:t>
            </a:r>
            <a:r>
              <a:rPr lang="es-AR" sz="1400" b="1" dirty="0" smtClean="0">
                <a:solidFill>
                  <a:srgbClr val="000000"/>
                </a:solidFill>
              </a:rPr>
              <a:t>Mediante la transgénesis se desarrolla la </a:t>
            </a:r>
            <a:r>
              <a:rPr lang="es-AR" b="1" i="1" dirty="0" smtClean="0">
                <a:solidFill>
                  <a:srgbClr val="000000"/>
                </a:solidFill>
              </a:rPr>
              <a:t>Ingeniería Genética</a:t>
            </a:r>
            <a:r>
              <a:rPr lang="es-AR" b="1" dirty="0" smtClean="0">
                <a:solidFill>
                  <a:srgbClr val="000000"/>
                </a:solidFill>
              </a:rPr>
              <a:t>: </a:t>
            </a:r>
            <a:r>
              <a:rPr lang="es-AR" sz="1400" b="1" dirty="0" smtClean="0">
                <a:solidFill>
                  <a:srgbClr val="000000"/>
                </a:solidFill>
              </a:rPr>
              <a:t>permite</a:t>
            </a:r>
            <a:r>
              <a:rPr lang="es-AR" b="1" dirty="0" smtClean="0">
                <a:solidFill>
                  <a:srgbClr val="000000"/>
                </a:solidFill>
              </a:rPr>
              <a:t> </a:t>
            </a:r>
            <a:r>
              <a:rPr lang="es-AR" sz="1400" b="1" dirty="0" smtClean="0">
                <a:solidFill>
                  <a:srgbClr val="000000"/>
                </a:solidFill>
              </a:rPr>
              <a:t>leer, modificar el genoma. 30 años.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400" b="1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400" b="1" dirty="0" smtClean="0">
                <a:solidFill>
                  <a:srgbClr val="000000"/>
                </a:solidFill>
              </a:rPr>
              <a:t> La </a:t>
            </a:r>
            <a:r>
              <a:rPr lang="es-AR" b="1" i="1" dirty="0" smtClean="0">
                <a:solidFill>
                  <a:srgbClr val="000000"/>
                </a:solidFill>
              </a:rPr>
              <a:t>Escritura</a:t>
            </a:r>
            <a:r>
              <a:rPr lang="es-AR" b="1" dirty="0" smtClean="0">
                <a:solidFill>
                  <a:srgbClr val="000000"/>
                </a:solidFill>
              </a:rPr>
              <a:t> </a:t>
            </a:r>
            <a:r>
              <a:rPr lang="es-AR" sz="1400" b="1" dirty="0" smtClean="0">
                <a:solidFill>
                  <a:srgbClr val="000000"/>
                </a:solidFill>
              </a:rPr>
              <a:t>del Código Genético como centro de la nueva economía!!!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>
              <a:solidFill>
                <a:srgbClr val="000000"/>
              </a:solidFill>
            </a:endParaRP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9940" name="Picture 4" descr="P1040091"/>
          <p:cNvPicPr>
            <a:picLocks noChangeAspect="1" noChangeArrowheads="1"/>
          </p:cNvPicPr>
          <p:nvPr/>
        </p:nvPicPr>
        <p:blipFill>
          <a:blip r:embed="rId2"/>
          <a:srcRect l="8087" r="9965"/>
          <a:stretch>
            <a:fillRect/>
          </a:stretch>
        </p:blipFill>
        <p:spPr bwMode="auto">
          <a:xfrm>
            <a:off x="0" y="-24"/>
            <a:ext cx="9156188" cy="6858024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348038" y="260350"/>
            <a:ext cx="5795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000" b="1">
                <a:solidFill>
                  <a:srgbClr val="FF6600"/>
                </a:solidFill>
              </a:rPr>
              <a:t>GRUPO ROMAGNOLI (Córdoba y Santa Fe)</a:t>
            </a:r>
            <a:endParaRPr lang="es-ES" sz="2000" b="1">
              <a:solidFill>
                <a:srgbClr val="FF6600"/>
              </a:solidFill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1" y="46019"/>
            <a:ext cx="1476375" cy="88265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Certificada: Estructura de proyectos</a:t>
            </a:r>
          </a:p>
        </p:txBody>
      </p:sp>
      <p:pic>
        <p:nvPicPr>
          <p:cNvPr id="99421" name="Image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765175"/>
            <a:ext cx="574675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420" name="Picture 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765175"/>
            <a:ext cx="1368425" cy="8604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Agricultura Certificada: Estructura de proyectos</a:t>
            </a:r>
          </a:p>
        </p:txBody>
      </p:sp>
      <p:grpSp>
        <p:nvGrpSpPr>
          <p:cNvPr id="87072" name="Group 32"/>
          <p:cNvGrpSpPr>
            <a:grpSpLocks/>
          </p:cNvGrpSpPr>
          <p:nvPr/>
        </p:nvGrpSpPr>
        <p:grpSpPr bwMode="auto">
          <a:xfrm>
            <a:off x="32" y="765175"/>
            <a:ext cx="9144000" cy="5327650"/>
            <a:chOff x="24" y="809"/>
            <a:chExt cx="5646" cy="3466"/>
          </a:xfrm>
        </p:grpSpPr>
        <p:sp>
          <p:nvSpPr>
            <p:cNvPr id="2" name="Rectangle 33"/>
            <p:cNvSpPr>
              <a:spLocks noChangeArrowheads="1"/>
            </p:cNvSpPr>
            <p:nvPr/>
          </p:nvSpPr>
          <p:spPr bwMode="auto">
            <a:xfrm>
              <a:off x="64" y="809"/>
              <a:ext cx="771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2006</a:t>
              </a:r>
            </a:p>
          </p:txBody>
        </p:sp>
        <p:sp>
          <p:nvSpPr>
            <p:cNvPr id="3" name="Rectangle 34"/>
            <p:cNvSpPr>
              <a:spLocks noChangeArrowheads="1"/>
            </p:cNvSpPr>
            <p:nvPr/>
          </p:nvSpPr>
          <p:spPr bwMode="auto">
            <a:xfrm>
              <a:off x="835" y="809"/>
              <a:ext cx="813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2007</a:t>
              </a:r>
            </a:p>
          </p:txBody>
        </p:sp>
        <p:sp>
          <p:nvSpPr>
            <p:cNvPr id="4" name="Rectangle 35"/>
            <p:cNvSpPr>
              <a:spLocks noChangeArrowheads="1"/>
            </p:cNvSpPr>
            <p:nvPr/>
          </p:nvSpPr>
          <p:spPr bwMode="auto">
            <a:xfrm>
              <a:off x="1648" y="809"/>
              <a:ext cx="813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2008</a:t>
              </a:r>
            </a:p>
          </p:txBody>
        </p:sp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2461" y="809"/>
              <a:ext cx="813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2009</a:t>
              </a: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274" y="809"/>
              <a:ext cx="813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2010</a:t>
              </a: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4087" y="809"/>
              <a:ext cx="813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2011</a:t>
              </a: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4900" y="809"/>
              <a:ext cx="770" cy="2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r>
                <a:rPr lang="es-ES_tradnl" sz="1600" b="1">
                  <a:solidFill>
                    <a:srgbClr val="FFFFFF"/>
                  </a:solidFill>
                  <a:latin typeface="Arial Narrow" pitchFamily="34" charset="0"/>
                </a:rPr>
                <a:t>2012</a:t>
              </a:r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64" y="1020"/>
              <a:ext cx="771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835" y="1020"/>
              <a:ext cx="813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648" y="1020"/>
              <a:ext cx="813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461" y="1020"/>
              <a:ext cx="813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3274" y="1020"/>
              <a:ext cx="813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087" y="1020"/>
              <a:ext cx="813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4900" y="1020"/>
              <a:ext cx="770" cy="3255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buFontTx/>
                <a:buNone/>
              </a:pPr>
              <a:endParaRPr lang="es-ES_tradnl" sz="9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>
              <a:off x="835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1648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2461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>
              <a:off x="3274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4087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4900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>
              <a:off x="64" y="1020"/>
              <a:ext cx="5606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64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7137" name="Line 55"/>
            <p:cNvSpPr>
              <a:spLocks noChangeShapeType="1"/>
            </p:cNvSpPr>
            <p:nvPr/>
          </p:nvSpPr>
          <p:spPr bwMode="auto">
            <a:xfrm>
              <a:off x="5670" y="809"/>
              <a:ext cx="0" cy="346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7141" name="Line 56"/>
            <p:cNvSpPr>
              <a:spLocks noChangeShapeType="1"/>
            </p:cNvSpPr>
            <p:nvPr/>
          </p:nvSpPr>
          <p:spPr bwMode="auto">
            <a:xfrm>
              <a:off x="64" y="809"/>
              <a:ext cx="5606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7147" name="Line 57"/>
            <p:cNvSpPr>
              <a:spLocks noChangeShapeType="1"/>
            </p:cNvSpPr>
            <p:nvPr/>
          </p:nvSpPr>
          <p:spPr bwMode="auto">
            <a:xfrm>
              <a:off x="64" y="4275"/>
              <a:ext cx="5606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pic>
          <p:nvPicPr>
            <p:cNvPr id="87098" name="7 Rectángul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" y="1060"/>
              <a:ext cx="2135" cy="292"/>
            </a:xfrm>
            <a:prstGeom prst="rect">
              <a:avLst/>
            </a:prstGeom>
            <a:noFill/>
          </p:spPr>
        </p:pic>
        <p:sp>
          <p:nvSpPr>
            <p:cNvPr id="87099" name="Text Box 59"/>
            <p:cNvSpPr txBox="1">
              <a:spLocks noChangeArrowheads="1"/>
            </p:cNvSpPr>
            <p:nvPr/>
          </p:nvSpPr>
          <p:spPr bwMode="auto">
            <a:xfrm>
              <a:off x="115" y="1063"/>
              <a:ext cx="206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Desarrollo  del Concepto Agricultura Certificada</a:t>
              </a:r>
            </a:p>
          </p:txBody>
        </p:sp>
        <p:sp>
          <p:nvSpPr>
            <p:cNvPr id="9" name="8 Elipse"/>
            <p:cNvSpPr/>
            <p:nvPr/>
          </p:nvSpPr>
          <p:spPr>
            <a:xfrm>
              <a:off x="24" y="1001"/>
              <a:ext cx="153" cy="15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1100" dirty="0">
                  <a:latin typeface="Arial Narrow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7101" name="12 CuadroTexto"/>
            <p:cNvSpPr txBox="1">
              <a:spLocks noChangeArrowheads="1"/>
            </p:cNvSpPr>
            <p:nvPr/>
          </p:nvSpPr>
          <p:spPr bwMode="auto">
            <a:xfrm>
              <a:off x="1590" y="948"/>
              <a:ext cx="46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31/08/2008</a:t>
              </a:r>
            </a:p>
          </p:txBody>
        </p:sp>
        <p:sp>
          <p:nvSpPr>
            <p:cNvPr id="87102" name="20 CuadroTexto"/>
            <p:cNvSpPr txBox="1">
              <a:spLocks noChangeArrowheads="1"/>
            </p:cNvSpPr>
            <p:nvPr/>
          </p:nvSpPr>
          <p:spPr bwMode="auto">
            <a:xfrm>
              <a:off x="224" y="962"/>
              <a:ext cx="46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 dirty="0">
                  <a:solidFill>
                    <a:schemeClr val="tx1"/>
                  </a:solidFill>
                  <a:latin typeface="Arial Narrow" pitchFamily="34" charset="0"/>
                </a:rPr>
                <a:t>02/01/2006</a:t>
              </a:r>
            </a:p>
          </p:txBody>
        </p:sp>
        <p:pic>
          <p:nvPicPr>
            <p:cNvPr id="87103" name="21 Rectángulo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1" y="1428"/>
              <a:ext cx="2511" cy="296"/>
            </a:xfrm>
            <a:prstGeom prst="rect">
              <a:avLst/>
            </a:prstGeom>
            <a:noFill/>
          </p:spPr>
        </p:pic>
        <p:sp>
          <p:nvSpPr>
            <p:cNvPr id="87104" name="Text Box 64"/>
            <p:cNvSpPr txBox="1">
              <a:spLocks noChangeArrowheads="1"/>
            </p:cNvSpPr>
            <p:nvPr/>
          </p:nvSpPr>
          <p:spPr bwMode="auto">
            <a:xfrm>
              <a:off x="828" y="1453"/>
              <a:ext cx="244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AC Construcción de Alianzas Estratégicas</a:t>
              </a:r>
            </a:p>
          </p:txBody>
        </p:sp>
        <p:sp>
          <p:nvSpPr>
            <p:cNvPr id="87105" name="24 CuadroTexto"/>
            <p:cNvSpPr txBox="1">
              <a:spLocks noChangeArrowheads="1"/>
            </p:cNvSpPr>
            <p:nvPr/>
          </p:nvSpPr>
          <p:spPr bwMode="auto">
            <a:xfrm>
              <a:off x="2862" y="1305"/>
              <a:ext cx="45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31/12/2009</a:t>
              </a:r>
            </a:p>
          </p:txBody>
        </p:sp>
        <p:sp>
          <p:nvSpPr>
            <p:cNvPr id="87106" name="25 CuadroTexto"/>
            <p:cNvSpPr txBox="1">
              <a:spLocks noChangeArrowheads="1"/>
            </p:cNvSpPr>
            <p:nvPr/>
          </p:nvSpPr>
          <p:spPr bwMode="auto">
            <a:xfrm>
              <a:off x="838" y="1310"/>
              <a:ext cx="45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02/01/2007</a:t>
              </a:r>
            </a:p>
          </p:txBody>
        </p:sp>
        <p:sp>
          <p:nvSpPr>
            <p:cNvPr id="31" name="30 Elipse"/>
            <p:cNvSpPr/>
            <p:nvPr/>
          </p:nvSpPr>
          <p:spPr bwMode="auto">
            <a:xfrm>
              <a:off x="765" y="1428"/>
              <a:ext cx="155" cy="146"/>
            </a:xfrm>
            <a:prstGeom prst="ellipse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2</a:t>
              </a:r>
            </a:p>
          </p:txBody>
        </p:sp>
        <p:pic>
          <p:nvPicPr>
            <p:cNvPr id="87108" name="33 Rectángulo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0" y="3613"/>
              <a:ext cx="929" cy="619"/>
            </a:xfrm>
            <a:prstGeom prst="rect">
              <a:avLst/>
            </a:prstGeom>
            <a:noFill/>
          </p:spPr>
        </p:pic>
        <p:sp>
          <p:nvSpPr>
            <p:cNvPr id="87109" name="Text Box 69"/>
            <p:cNvSpPr txBox="1">
              <a:spLocks noChangeArrowheads="1"/>
            </p:cNvSpPr>
            <p:nvPr/>
          </p:nvSpPr>
          <p:spPr bwMode="auto">
            <a:xfrm>
              <a:off x="2440" y="3638"/>
              <a:ext cx="856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Definición de procesos y herramientas AC</a:t>
              </a:r>
            </a:p>
          </p:txBody>
        </p:sp>
        <p:sp>
          <p:nvSpPr>
            <p:cNvPr id="42" name="41 Elipse"/>
            <p:cNvSpPr/>
            <p:nvPr/>
          </p:nvSpPr>
          <p:spPr bwMode="auto">
            <a:xfrm>
              <a:off x="2385" y="3593"/>
              <a:ext cx="149" cy="147"/>
            </a:xfrm>
            <a:prstGeom prst="ellipse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7111" name="45 CuadroTexto"/>
            <p:cNvSpPr txBox="1">
              <a:spLocks noChangeArrowheads="1"/>
            </p:cNvSpPr>
            <p:nvPr/>
          </p:nvSpPr>
          <p:spPr bwMode="auto">
            <a:xfrm>
              <a:off x="2880" y="3474"/>
              <a:ext cx="44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30/12/2009</a:t>
              </a:r>
            </a:p>
          </p:txBody>
        </p:sp>
        <p:sp>
          <p:nvSpPr>
            <p:cNvPr id="87112" name="46 CuadroTexto"/>
            <p:cNvSpPr txBox="1">
              <a:spLocks noChangeArrowheads="1"/>
            </p:cNvSpPr>
            <p:nvPr/>
          </p:nvSpPr>
          <p:spPr bwMode="auto">
            <a:xfrm>
              <a:off x="2422" y="3465"/>
              <a:ext cx="47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01/01/2009</a:t>
              </a:r>
            </a:p>
          </p:txBody>
        </p:sp>
        <p:pic>
          <p:nvPicPr>
            <p:cNvPr id="87113" name="48 Rectángulo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" y="3732"/>
              <a:ext cx="680" cy="212"/>
            </a:xfrm>
            <a:prstGeom prst="rect">
              <a:avLst/>
            </a:prstGeom>
            <a:noFill/>
          </p:spPr>
        </p:pic>
        <p:sp>
          <p:nvSpPr>
            <p:cNvPr id="87114" name="Text Box 74"/>
            <p:cNvSpPr txBox="1">
              <a:spLocks noChangeArrowheads="1"/>
            </p:cNvSpPr>
            <p:nvPr/>
          </p:nvSpPr>
          <p:spPr bwMode="auto">
            <a:xfrm>
              <a:off x="140" y="3757"/>
              <a:ext cx="60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000" b="1">
                  <a:latin typeface="Arial Narrow" pitchFamily="34" charset="0"/>
                  <a:cs typeface="Arial" charset="0"/>
                </a:rPr>
                <a:t>No iniciados</a:t>
              </a:r>
            </a:p>
          </p:txBody>
        </p:sp>
        <p:pic>
          <p:nvPicPr>
            <p:cNvPr id="87115" name="49 Rectángulo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" y="3552"/>
              <a:ext cx="680" cy="215"/>
            </a:xfrm>
            <a:prstGeom prst="rect">
              <a:avLst/>
            </a:prstGeom>
            <a:noFill/>
          </p:spPr>
        </p:pic>
        <p:sp>
          <p:nvSpPr>
            <p:cNvPr id="87116" name="Text Box 76"/>
            <p:cNvSpPr txBox="1">
              <a:spLocks noChangeArrowheads="1"/>
            </p:cNvSpPr>
            <p:nvPr/>
          </p:nvSpPr>
          <p:spPr bwMode="auto">
            <a:xfrm>
              <a:off x="140" y="3579"/>
              <a:ext cx="60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000" b="1">
                  <a:latin typeface="Arial Narrow" pitchFamily="34" charset="0"/>
                  <a:cs typeface="Arial" charset="0"/>
                </a:rPr>
                <a:t>En Curso</a:t>
              </a:r>
            </a:p>
          </p:txBody>
        </p:sp>
        <p:pic>
          <p:nvPicPr>
            <p:cNvPr id="87117" name="50 Rectángulo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0" y="3383"/>
              <a:ext cx="680" cy="215"/>
            </a:xfrm>
            <a:prstGeom prst="rect">
              <a:avLst/>
            </a:prstGeom>
            <a:noFill/>
          </p:spPr>
        </p:pic>
        <p:sp>
          <p:nvSpPr>
            <p:cNvPr id="87118" name="Text Box 78"/>
            <p:cNvSpPr txBox="1">
              <a:spLocks noChangeArrowheads="1"/>
            </p:cNvSpPr>
            <p:nvPr/>
          </p:nvSpPr>
          <p:spPr bwMode="auto">
            <a:xfrm>
              <a:off x="140" y="3409"/>
              <a:ext cx="60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000" b="1">
                  <a:latin typeface="Arial Narrow" pitchFamily="34" charset="0"/>
                  <a:cs typeface="Arial" charset="0"/>
                </a:rPr>
                <a:t>Finalizados</a:t>
              </a:r>
            </a:p>
          </p:txBody>
        </p:sp>
        <p:sp>
          <p:nvSpPr>
            <p:cNvPr id="29" name="28 Rectángulo"/>
            <p:cNvSpPr/>
            <p:nvPr/>
          </p:nvSpPr>
          <p:spPr bwMode="auto">
            <a:xfrm>
              <a:off x="1906" y="1868"/>
              <a:ext cx="1364" cy="1011"/>
            </a:xfrm>
            <a:prstGeom prst="rect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ES_tradnl"/>
            </a:p>
          </p:txBody>
        </p:sp>
        <p:sp>
          <p:nvSpPr>
            <p:cNvPr id="17" name="16 Rectángulo"/>
            <p:cNvSpPr/>
            <p:nvPr/>
          </p:nvSpPr>
          <p:spPr bwMode="auto">
            <a:xfrm>
              <a:off x="2006" y="2416"/>
              <a:ext cx="1162" cy="1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</a:rPr>
                <a:t>Desarrollo de la Propuesta de Valor </a:t>
              </a:r>
            </a:p>
          </p:txBody>
        </p:sp>
        <p:sp>
          <p:nvSpPr>
            <p:cNvPr id="18" name="17 Rectángulo"/>
            <p:cNvSpPr/>
            <p:nvPr/>
          </p:nvSpPr>
          <p:spPr bwMode="auto">
            <a:xfrm>
              <a:off x="2004" y="2204"/>
              <a:ext cx="1162" cy="16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</a:rPr>
                <a:t>Prueba de concepto</a:t>
              </a:r>
            </a:p>
          </p:txBody>
        </p:sp>
        <p:sp>
          <p:nvSpPr>
            <p:cNvPr id="19" name="18 Rectángulo"/>
            <p:cNvSpPr/>
            <p:nvPr/>
          </p:nvSpPr>
          <p:spPr bwMode="auto">
            <a:xfrm>
              <a:off x="2004" y="2653"/>
              <a:ext cx="1162" cy="1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</a:rPr>
                <a:t>Desarrollo de Estrategia y Plan de Negocio </a:t>
              </a:r>
            </a:p>
          </p:txBody>
        </p:sp>
        <p:pic>
          <p:nvPicPr>
            <p:cNvPr id="87123" name="19 Rectángulo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55" y="1820"/>
              <a:ext cx="1497" cy="300"/>
            </a:xfrm>
            <a:prstGeom prst="rect">
              <a:avLst/>
            </a:prstGeom>
            <a:noFill/>
          </p:spPr>
        </p:pic>
        <p:sp>
          <p:nvSpPr>
            <p:cNvPr id="87124" name="Text Box 84"/>
            <p:cNvSpPr txBox="1">
              <a:spLocks noChangeArrowheads="1"/>
            </p:cNvSpPr>
            <p:nvPr/>
          </p:nvSpPr>
          <p:spPr bwMode="auto">
            <a:xfrm>
              <a:off x="1892" y="1842"/>
              <a:ext cx="14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2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Implementación del Concepto AC  </a:t>
              </a:r>
            </a:p>
          </p:txBody>
        </p:sp>
        <p:sp>
          <p:nvSpPr>
            <p:cNvPr id="87125" name="22 CuadroTexto"/>
            <p:cNvSpPr txBox="1">
              <a:spLocks noChangeArrowheads="1"/>
            </p:cNvSpPr>
            <p:nvPr/>
          </p:nvSpPr>
          <p:spPr bwMode="auto">
            <a:xfrm>
              <a:off x="2701" y="2076"/>
              <a:ext cx="48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914400">
                <a:buClrTx/>
                <a:buSzTx/>
                <a:buFontTx/>
                <a:buNone/>
              </a:pPr>
              <a:r>
                <a:rPr lang="es-ES_tradnl" sz="700">
                  <a:solidFill>
                    <a:schemeClr val="tx1"/>
                  </a:solidFill>
                  <a:latin typeface="Arial Narrow" pitchFamily="34" charset="0"/>
                </a:rPr>
                <a:t>31/12/2009</a:t>
              </a:r>
            </a:p>
          </p:txBody>
        </p:sp>
        <p:sp>
          <p:nvSpPr>
            <p:cNvPr id="87126" name="23 CuadroTexto"/>
            <p:cNvSpPr txBox="1">
              <a:spLocks noChangeArrowheads="1"/>
            </p:cNvSpPr>
            <p:nvPr/>
          </p:nvSpPr>
          <p:spPr bwMode="auto">
            <a:xfrm>
              <a:off x="1975" y="2076"/>
              <a:ext cx="47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700">
                  <a:solidFill>
                    <a:schemeClr val="tx1"/>
                  </a:solidFill>
                  <a:latin typeface="Arial Narrow" pitchFamily="34" charset="0"/>
                </a:rPr>
                <a:t>01/09/2008</a:t>
              </a:r>
            </a:p>
          </p:txBody>
        </p:sp>
        <p:sp>
          <p:nvSpPr>
            <p:cNvPr id="87127" name="26 CuadroTexto"/>
            <p:cNvSpPr txBox="1">
              <a:spLocks noChangeArrowheads="1"/>
            </p:cNvSpPr>
            <p:nvPr/>
          </p:nvSpPr>
          <p:spPr bwMode="auto">
            <a:xfrm>
              <a:off x="2655" y="1710"/>
              <a:ext cx="62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31/12/2009</a:t>
              </a:r>
            </a:p>
          </p:txBody>
        </p:sp>
        <p:sp>
          <p:nvSpPr>
            <p:cNvPr id="87128" name="27 CuadroTexto"/>
            <p:cNvSpPr txBox="1">
              <a:spLocks noChangeArrowheads="1"/>
            </p:cNvSpPr>
            <p:nvPr/>
          </p:nvSpPr>
          <p:spPr bwMode="auto">
            <a:xfrm>
              <a:off x="1886" y="1718"/>
              <a:ext cx="61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01/09/2008</a:t>
              </a:r>
            </a:p>
          </p:txBody>
        </p:sp>
        <p:sp>
          <p:nvSpPr>
            <p:cNvPr id="30" name="29 Elipse"/>
            <p:cNvSpPr/>
            <p:nvPr/>
          </p:nvSpPr>
          <p:spPr bwMode="auto">
            <a:xfrm>
              <a:off x="1800" y="1834"/>
              <a:ext cx="151" cy="141"/>
            </a:xfrm>
            <a:prstGeom prst="ellipse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3</a:t>
              </a:r>
            </a:p>
          </p:txBody>
        </p:sp>
        <p:pic>
          <p:nvPicPr>
            <p:cNvPr id="87130" name="62 Rectángulo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45" y="2511"/>
              <a:ext cx="1720" cy="327"/>
            </a:xfrm>
            <a:prstGeom prst="rect">
              <a:avLst/>
            </a:prstGeom>
            <a:noFill/>
          </p:spPr>
        </p:pic>
        <p:sp>
          <p:nvSpPr>
            <p:cNvPr id="87131" name="Text Box 91"/>
            <p:cNvSpPr txBox="1">
              <a:spLocks noChangeArrowheads="1"/>
            </p:cNvSpPr>
            <p:nvPr/>
          </p:nvSpPr>
          <p:spPr bwMode="auto">
            <a:xfrm>
              <a:off x="3285" y="2536"/>
              <a:ext cx="164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AC Adopción Internacional</a:t>
              </a:r>
            </a:p>
          </p:txBody>
        </p:sp>
        <p:sp>
          <p:nvSpPr>
            <p:cNvPr id="64" name="63 Elipse"/>
            <p:cNvSpPr/>
            <p:nvPr/>
          </p:nvSpPr>
          <p:spPr bwMode="auto">
            <a:xfrm>
              <a:off x="3285" y="2385"/>
              <a:ext cx="163" cy="14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87133" name="64 CuadroTexto"/>
            <p:cNvSpPr txBox="1">
              <a:spLocks noChangeArrowheads="1"/>
            </p:cNvSpPr>
            <p:nvPr/>
          </p:nvSpPr>
          <p:spPr bwMode="auto">
            <a:xfrm>
              <a:off x="3420" y="2385"/>
              <a:ext cx="49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02/01/2010</a:t>
              </a:r>
            </a:p>
          </p:txBody>
        </p:sp>
        <p:sp>
          <p:nvSpPr>
            <p:cNvPr id="87134" name="64 CuadroTexto"/>
            <p:cNvSpPr txBox="1">
              <a:spLocks noChangeArrowheads="1"/>
            </p:cNvSpPr>
            <p:nvPr/>
          </p:nvSpPr>
          <p:spPr bwMode="auto">
            <a:xfrm>
              <a:off x="4545" y="2385"/>
              <a:ext cx="49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31/12/2011</a:t>
              </a:r>
            </a:p>
          </p:txBody>
        </p:sp>
        <p:pic>
          <p:nvPicPr>
            <p:cNvPr id="87135" name="61 Rectángulo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45" y="1866"/>
              <a:ext cx="883" cy="384"/>
            </a:xfrm>
            <a:prstGeom prst="rect">
              <a:avLst/>
            </a:prstGeom>
            <a:noFill/>
          </p:spPr>
        </p:pic>
        <p:sp>
          <p:nvSpPr>
            <p:cNvPr id="87136" name="Text Box 96"/>
            <p:cNvSpPr txBox="1">
              <a:spLocks noChangeArrowheads="1"/>
            </p:cNvSpPr>
            <p:nvPr/>
          </p:nvSpPr>
          <p:spPr bwMode="auto">
            <a:xfrm>
              <a:off x="3285" y="1890"/>
              <a:ext cx="81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Implementación de AC II</a:t>
              </a:r>
            </a:p>
          </p:txBody>
        </p:sp>
        <p:sp>
          <p:nvSpPr>
            <p:cNvPr id="67" name="66 Elipse"/>
            <p:cNvSpPr/>
            <p:nvPr/>
          </p:nvSpPr>
          <p:spPr>
            <a:xfrm>
              <a:off x="3285" y="1755"/>
              <a:ext cx="162" cy="14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7</a:t>
              </a:r>
            </a:p>
          </p:txBody>
        </p:sp>
        <p:pic>
          <p:nvPicPr>
            <p:cNvPr id="87138" name="65 Rectángulo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45" y="1356"/>
              <a:ext cx="2054" cy="357"/>
            </a:xfrm>
            <a:prstGeom prst="rect">
              <a:avLst/>
            </a:prstGeom>
            <a:noFill/>
          </p:spPr>
        </p:pic>
        <p:sp>
          <p:nvSpPr>
            <p:cNvPr id="87139" name="Text Box 99"/>
            <p:cNvSpPr txBox="1">
              <a:spLocks noChangeArrowheads="1"/>
            </p:cNvSpPr>
            <p:nvPr/>
          </p:nvSpPr>
          <p:spPr bwMode="auto">
            <a:xfrm>
              <a:off x="3285" y="1395"/>
              <a:ext cx="198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Construcción y fortalecimiento de alianzas estratégicas</a:t>
              </a:r>
            </a:p>
          </p:txBody>
        </p:sp>
        <p:sp>
          <p:nvSpPr>
            <p:cNvPr id="87140" name="38 CuadroTexto"/>
            <p:cNvSpPr txBox="1">
              <a:spLocks noChangeArrowheads="1"/>
            </p:cNvSpPr>
            <p:nvPr/>
          </p:nvSpPr>
          <p:spPr bwMode="auto">
            <a:xfrm>
              <a:off x="3465" y="1260"/>
              <a:ext cx="47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02/01/2010</a:t>
              </a:r>
            </a:p>
          </p:txBody>
        </p:sp>
        <p:sp>
          <p:nvSpPr>
            <p:cNvPr id="40" name="39 Elipse"/>
            <p:cNvSpPr/>
            <p:nvPr/>
          </p:nvSpPr>
          <p:spPr bwMode="auto">
            <a:xfrm>
              <a:off x="3285" y="1260"/>
              <a:ext cx="162" cy="14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7142" name="38 CuadroTexto"/>
            <p:cNvSpPr txBox="1">
              <a:spLocks noChangeArrowheads="1"/>
            </p:cNvSpPr>
            <p:nvPr/>
          </p:nvSpPr>
          <p:spPr bwMode="auto">
            <a:xfrm>
              <a:off x="4770" y="1260"/>
              <a:ext cx="47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31/05/2012</a:t>
              </a:r>
            </a:p>
          </p:txBody>
        </p:sp>
        <p:sp>
          <p:nvSpPr>
            <p:cNvPr id="87143" name="38 CuadroTexto"/>
            <p:cNvSpPr txBox="1">
              <a:spLocks noChangeArrowheads="1"/>
            </p:cNvSpPr>
            <p:nvPr/>
          </p:nvSpPr>
          <p:spPr bwMode="auto">
            <a:xfrm>
              <a:off x="3420" y="1710"/>
              <a:ext cx="4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02/01/2010</a:t>
              </a:r>
            </a:p>
          </p:txBody>
        </p:sp>
        <p:sp>
          <p:nvSpPr>
            <p:cNvPr id="87144" name="38 CuadroTexto"/>
            <p:cNvSpPr txBox="1">
              <a:spLocks noChangeArrowheads="1"/>
            </p:cNvSpPr>
            <p:nvPr/>
          </p:nvSpPr>
          <p:spPr bwMode="auto">
            <a:xfrm>
              <a:off x="3780" y="1710"/>
              <a:ext cx="4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31/12/2010</a:t>
              </a:r>
            </a:p>
          </p:txBody>
        </p:sp>
        <p:pic>
          <p:nvPicPr>
            <p:cNvPr id="87145" name="56 Rectángulo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45" y="3621"/>
              <a:ext cx="883" cy="430"/>
            </a:xfrm>
            <a:prstGeom prst="rect">
              <a:avLst/>
            </a:prstGeom>
            <a:noFill/>
          </p:spPr>
        </p:pic>
        <p:sp>
          <p:nvSpPr>
            <p:cNvPr id="87146" name="Text Box 106"/>
            <p:cNvSpPr txBox="1">
              <a:spLocks noChangeArrowheads="1"/>
            </p:cNvSpPr>
            <p:nvPr/>
          </p:nvSpPr>
          <p:spPr bwMode="auto">
            <a:xfrm>
              <a:off x="3285" y="3645"/>
              <a:ext cx="81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Mantenimiento de herramientas</a:t>
              </a:r>
            </a:p>
          </p:txBody>
        </p:sp>
        <p:sp>
          <p:nvSpPr>
            <p:cNvPr id="68" name="67 Elipse"/>
            <p:cNvSpPr/>
            <p:nvPr/>
          </p:nvSpPr>
          <p:spPr>
            <a:xfrm>
              <a:off x="3285" y="3555"/>
              <a:ext cx="162" cy="14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87148" name="64 CuadroTexto"/>
            <p:cNvSpPr txBox="1">
              <a:spLocks noChangeArrowheads="1"/>
            </p:cNvSpPr>
            <p:nvPr/>
          </p:nvSpPr>
          <p:spPr bwMode="auto">
            <a:xfrm>
              <a:off x="3240" y="3465"/>
              <a:ext cx="49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02/01/2010</a:t>
              </a:r>
            </a:p>
          </p:txBody>
        </p:sp>
        <p:sp>
          <p:nvSpPr>
            <p:cNvPr id="87149" name="38 CuadroTexto"/>
            <p:cNvSpPr txBox="1">
              <a:spLocks noChangeArrowheads="1"/>
            </p:cNvSpPr>
            <p:nvPr/>
          </p:nvSpPr>
          <p:spPr bwMode="auto">
            <a:xfrm>
              <a:off x="3690" y="3465"/>
              <a:ext cx="47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31/12/2010</a:t>
              </a:r>
            </a:p>
          </p:txBody>
        </p:sp>
        <p:pic>
          <p:nvPicPr>
            <p:cNvPr id="87150" name="9 Rectángulo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58" y="3041"/>
              <a:ext cx="1571" cy="361"/>
            </a:xfrm>
            <a:prstGeom prst="rect">
              <a:avLst/>
            </a:prstGeom>
            <a:noFill/>
          </p:spPr>
        </p:pic>
        <p:sp>
          <p:nvSpPr>
            <p:cNvPr id="87151" name="Text Box 111"/>
            <p:cNvSpPr txBox="1">
              <a:spLocks noChangeArrowheads="1"/>
            </p:cNvSpPr>
            <p:nvPr/>
          </p:nvSpPr>
          <p:spPr bwMode="auto">
            <a:xfrm>
              <a:off x="2096" y="3073"/>
              <a:ext cx="150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Evolución de Protocolos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Validación de Indicadores 2 y 3</a:t>
              </a:r>
            </a:p>
          </p:txBody>
        </p:sp>
        <p:sp>
          <p:nvSpPr>
            <p:cNvPr id="12" name="11 Elipse"/>
            <p:cNvSpPr/>
            <p:nvPr/>
          </p:nvSpPr>
          <p:spPr bwMode="auto">
            <a:xfrm>
              <a:off x="2025" y="3019"/>
              <a:ext cx="151" cy="1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87153" name="13 CuadroTexto"/>
            <p:cNvSpPr txBox="1">
              <a:spLocks noChangeArrowheads="1"/>
            </p:cNvSpPr>
            <p:nvPr/>
          </p:nvSpPr>
          <p:spPr bwMode="auto">
            <a:xfrm>
              <a:off x="3131" y="2925"/>
              <a:ext cx="45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31/05/2010</a:t>
              </a:r>
            </a:p>
          </p:txBody>
        </p:sp>
        <p:sp>
          <p:nvSpPr>
            <p:cNvPr id="87154" name="14 CuadroTexto"/>
            <p:cNvSpPr txBox="1">
              <a:spLocks noChangeArrowheads="1"/>
            </p:cNvSpPr>
            <p:nvPr/>
          </p:nvSpPr>
          <p:spPr bwMode="auto">
            <a:xfrm>
              <a:off x="2112" y="2929"/>
              <a:ext cx="45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01/09/2008</a:t>
              </a:r>
            </a:p>
          </p:txBody>
        </p:sp>
        <p:pic>
          <p:nvPicPr>
            <p:cNvPr id="87155" name="59 Rectángulo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64" y="3037"/>
              <a:ext cx="1735" cy="338"/>
            </a:xfrm>
            <a:prstGeom prst="rect">
              <a:avLst/>
            </a:prstGeom>
            <a:noFill/>
          </p:spPr>
        </p:pic>
        <p:sp>
          <p:nvSpPr>
            <p:cNvPr id="87156" name="Text Box 116"/>
            <p:cNvSpPr txBox="1">
              <a:spLocks noChangeArrowheads="1"/>
            </p:cNvSpPr>
            <p:nvPr/>
          </p:nvSpPr>
          <p:spPr bwMode="auto">
            <a:xfrm>
              <a:off x="3600" y="3060"/>
              <a:ext cx="164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_tradnl" sz="13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Evolución de Protocolo e Indicadores </a:t>
              </a:r>
            </a:p>
          </p:txBody>
        </p:sp>
        <p:sp>
          <p:nvSpPr>
            <p:cNvPr id="61" name="60 Elipse"/>
            <p:cNvSpPr/>
            <p:nvPr/>
          </p:nvSpPr>
          <p:spPr bwMode="auto">
            <a:xfrm>
              <a:off x="3555" y="2970"/>
              <a:ext cx="271" cy="1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900" dirty="0">
                  <a:latin typeface="Arial Narrow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87158" name="13 CuadroTexto"/>
            <p:cNvSpPr txBox="1">
              <a:spLocks noChangeArrowheads="1"/>
            </p:cNvSpPr>
            <p:nvPr/>
          </p:nvSpPr>
          <p:spPr bwMode="auto">
            <a:xfrm>
              <a:off x="3825" y="2925"/>
              <a:ext cx="45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01/09/2010</a:t>
              </a:r>
            </a:p>
          </p:txBody>
        </p:sp>
        <p:sp>
          <p:nvSpPr>
            <p:cNvPr id="87159" name="13 CuadroTexto"/>
            <p:cNvSpPr txBox="1">
              <a:spLocks noChangeArrowheads="1"/>
            </p:cNvSpPr>
            <p:nvPr/>
          </p:nvSpPr>
          <p:spPr bwMode="auto">
            <a:xfrm>
              <a:off x="4995" y="2925"/>
              <a:ext cx="45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s-ES_tradnl" sz="900">
                  <a:solidFill>
                    <a:schemeClr val="tx1"/>
                  </a:solidFill>
                  <a:latin typeface="Arial Narrow" pitchFamily="34" charset="0"/>
                </a:rPr>
                <a:t>31/05/2012</a:t>
              </a:r>
            </a:p>
          </p:txBody>
        </p:sp>
      </p:grpSp>
      <p:pic>
        <p:nvPicPr>
          <p:cNvPr id="87160" name="Picture 1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85113" y="5300663"/>
            <a:ext cx="1258887" cy="7921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283075" y="2339975"/>
            <a:ext cx="41402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Título /  subtítulo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bajada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-63500"/>
            <a:ext cx="9191626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284663" y="2339975"/>
            <a:ext cx="41402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600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>
                <a:solidFill>
                  <a:srgbClr val="000000"/>
                </a:solidFill>
              </a:rPr>
              <a:t>Conclusiones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sz="2000" b="1">
                <a:solidFill>
                  <a:srgbClr val="FF9900"/>
                </a:solidFill>
              </a:rPr>
              <a:t>CONCLUSION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1331913" y="1341438"/>
            <a:ext cx="73548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AR" sz="2000" b="1">
                <a:solidFill>
                  <a:srgbClr val="FF6600"/>
                </a:solidFill>
                <a:cs typeface="Arial" charset="0"/>
              </a:rPr>
              <a:t>AC y globalización</a:t>
            </a:r>
          </a:p>
          <a:p>
            <a:pPr defTabSz="914400"/>
            <a:r>
              <a:rPr lang="es-AR" sz="2000">
                <a:solidFill>
                  <a:schemeClr val="tx1"/>
                </a:solidFill>
                <a:cs typeface="Arial" charset="0"/>
              </a:rPr>
              <a:t>- </a:t>
            </a:r>
            <a:r>
              <a:rPr lang="es-MX">
                <a:solidFill>
                  <a:schemeClr val="tx1"/>
                </a:solidFill>
              </a:rPr>
              <a:t>Estrategias gana – gana: producción y ambiente.</a:t>
            </a:r>
          </a:p>
          <a:p>
            <a:pPr defTabSz="914400"/>
            <a:r>
              <a:rPr lang="es-MX">
                <a:solidFill>
                  <a:schemeClr val="tx1"/>
                </a:solidFill>
              </a:rPr>
              <a:t>-  Ajustado al Paradigma 4E.</a:t>
            </a:r>
            <a:r>
              <a:rPr lang="es-MX" u="sng">
                <a:solidFill>
                  <a:schemeClr val="tx1"/>
                </a:solidFill>
              </a:rPr>
              <a:t> </a:t>
            </a:r>
            <a:endParaRPr lang="es-ES" u="sng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None/>
            </a:pPr>
            <a:endParaRPr lang="es-MX" sz="2000">
              <a:solidFill>
                <a:schemeClr val="tx1"/>
              </a:solidFill>
            </a:endParaRPr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755650" y="2708275"/>
            <a:ext cx="7929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000" b="1">
                <a:solidFill>
                  <a:schemeClr val="tx1"/>
                </a:solidFill>
              </a:rPr>
              <a:t>      </a:t>
            </a:r>
            <a:r>
              <a:rPr lang="es-MX" sz="2000" b="1">
                <a:solidFill>
                  <a:srgbClr val="FF6600"/>
                </a:solidFill>
              </a:rPr>
              <a:t>AC y</a:t>
            </a:r>
            <a:r>
              <a:rPr lang="es-MX" sz="2000" b="1">
                <a:solidFill>
                  <a:schemeClr val="tx1"/>
                </a:solidFill>
              </a:rPr>
              <a:t> </a:t>
            </a:r>
            <a:r>
              <a:rPr lang="es-MX" sz="2000" b="1">
                <a:solidFill>
                  <a:srgbClr val="FF6600"/>
                </a:solidFill>
              </a:rPr>
              <a:t>Sociedad de la información.</a:t>
            </a:r>
          </a:p>
          <a:p>
            <a:pPr defTabSz="914400">
              <a:buClrTx/>
              <a:buSzTx/>
              <a:buFontTx/>
              <a:buNone/>
            </a:pPr>
            <a:r>
              <a:rPr lang="es-MX" sz="2000">
                <a:solidFill>
                  <a:schemeClr val="tx1"/>
                </a:solidFill>
              </a:rPr>
              <a:t>         - AC es un servicio en red.</a:t>
            </a:r>
          </a:p>
          <a:p>
            <a:pPr defTabSz="914400">
              <a:buClrTx/>
              <a:buSzTx/>
              <a:buFontTx/>
              <a:buNone/>
            </a:pPr>
            <a:r>
              <a:rPr lang="es-MX" sz="2000">
                <a:solidFill>
                  <a:schemeClr val="tx1"/>
                </a:solidFill>
              </a:rPr>
              <a:t>         - AC es gestión del conocimiento.</a:t>
            </a:r>
          </a:p>
          <a:p>
            <a:pPr defTabSz="914400">
              <a:buClrTx/>
              <a:buSzTx/>
              <a:buFontTx/>
              <a:buNone/>
            </a:pPr>
            <a:r>
              <a:rPr lang="es-MX" sz="2000">
                <a:solidFill>
                  <a:schemeClr val="tx1"/>
                </a:solidFill>
              </a:rPr>
              <a:t>         - AC estimula la calificación de los RRHH.</a:t>
            </a: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16013" y="4365625"/>
            <a:ext cx="7354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AR" sz="2000" b="1">
                <a:solidFill>
                  <a:srgbClr val="FF6600"/>
                </a:solidFill>
                <a:cs typeface="Arial" charset="0"/>
              </a:rPr>
              <a:t>AC: Demanda vs. Ambiente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 AC es un aporte para su resolución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 AC permite y estimula el incremento de la producción 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 Se minimizan o eliminan los costos ambientales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allAtOnce"/>
      <p:bldP spid="2" grpId="0" uiExpand="1" build="allAtOnce"/>
      <p:bldP spid="3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sz="2000" b="1">
                <a:solidFill>
                  <a:srgbClr val="FF9900"/>
                </a:solidFill>
              </a:rPr>
              <a:t>CONCLUSION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1116013" y="1916113"/>
            <a:ext cx="7354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000" b="1">
                <a:solidFill>
                  <a:srgbClr val="FF6600"/>
                </a:solidFill>
              </a:rPr>
              <a:t>AC y siembra directa.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AC es la evolución de la SD.</a:t>
            </a:r>
          </a:p>
          <a:p>
            <a:pPr defTabSz="914400">
              <a:buClrTx/>
              <a:buSzTx/>
              <a:buFontTx/>
              <a:buChar char="-"/>
            </a:pPr>
            <a:endParaRPr lang="es-MX" sz="20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Char char="-"/>
            </a:pPr>
            <a:endParaRPr lang="es-MX" sz="2000">
              <a:solidFill>
                <a:schemeClr val="tx1"/>
              </a:solidFill>
            </a:endParaRPr>
          </a:p>
          <a:p>
            <a:pPr defTabSz="914400">
              <a:buClrTx/>
              <a:buSzTx/>
              <a:buFontTx/>
              <a:buChar char="-"/>
            </a:pPr>
            <a:endParaRPr lang="es-MX" sz="2000">
              <a:solidFill>
                <a:srgbClr val="FF6600"/>
              </a:solidFill>
            </a:endParaRPr>
          </a:p>
          <a:p>
            <a:pPr defTabSz="914400">
              <a:buClrTx/>
              <a:buSzTx/>
              <a:buFontTx/>
              <a:buNone/>
            </a:pPr>
            <a:r>
              <a:rPr lang="es-MX" sz="2000" b="1">
                <a:solidFill>
                  <a:srgbClr val="FF6600"/>
                </a:solidFill>
              </a:rPr>
              <a:t>AC y agronegocios.</a:t>
            </a:r>
          </a:p>
          <a:p>
            <a:pPr defTabSz="914400">
              <a:buClrTx/>
              <a:buSzTx/>
              <a:buFontTx/>
              <a:buChar char="-"/>
            </a:pPr>
            <a:r>
              <a:rPr lang="es-MX" sz="2000">
                <a:solidFill>
                  <a:schemeClr val="tx1"/>
                </a:solidFill>
              </a:rPr>
              <a:t> Oportunidad para capturar del valor de una gestión ambiental responsable.</a:t>
            </a:r>
          </a:p>
          <a:p>
            <a:pPr defTabSz="914400">
              <a:buClrTx/>
              <a:buSzTx/>
              <a:buFontTx/>
              <a:buNone/>
            </a:pPr>
            <a:endParaRPr lang="es-MX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252413" y="333375"/>
            <a:ext cx="805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buFontTx/>
              <a:buNone/>
            </a:pPr>
            <a:r>
              <a:rPr lang="es-AR" sz="2000" b="1">
                <a:solidFill>
                  <a:srgbClr val="FF9900"/>
                </a:solidFill>
              </a:rPr>
              <a:t>CONCLUSION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1187450" y="1628775"/>
            <a:ext cx="7354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AR" sz="2000">
                <a:solidFill>
                  <a:schemeClr val="tx1"/>
                </a:solidFill>
                <a:cs typeface="Arial" charset="0"/>
              </a:rPr>
              <a:t>AC es</a:t>
            </a:r>
            <a:r>
              <a:rPr lang="es-AR" sz="2000" b="1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2000">
                <a:solidFill>
                  <a:schemeClr val="tx1"/>
                </a:solidFill>
              </a:rPr>
              <a:t>un </a:t>
            </a:r>
            <a:r>
              <a:rPr lang="es-ES" sz="2000" b="1" u="sng">
                <a:solidFill>
                  <a:srgbClr val="FF6600"/>
                </a:solidFill>
              </a:rPr>
              <a:t>compromiso</a:t>
            </a:r>
            <a:r>
              <a:rPr lang="es-ES" sz="2000">
                <a:solidFill>
                  <a:srgbClr val="FF6600"/>
                </a:solidFill>
              </a:rPr>
              <a:t> </a:t>
            </a:r>
            <a:r>
              <a:rPr lang="es-ES" sz="2000">
                <a:solidFill>
                  <a:schemeClr val="tx1"/>
                </a:solidFill>
              </a:rPr>
              <a:t>que Aapresid asume para preservar nuestros recursos naturales, y contribuir al aumento del bienestar de la sociedad local y global, en la resolución del conflicto Productividad vs. Ambiente.</a:t>
            </a:r>
            <a:endParaRPr lang="es-MX" sz="2000">
              <a:solidFill>
                <a:schemeClr val="tx1"/>
              </a:solidFill>
            </a:endParaRPr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116013" y="3571875"/>
            <a:ext cx="7354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000">
                <a:solidFill>
                  <a:schemeClr val="tx1"/>
                </a:solidFill>
              </a:rPr>
              <a:t>AC es u</a:t>
            </a:r>
            <a:r>
              <a:rPr lang="es-ES" sz="2000">
                <a:solidFill>
                  <a:schemeClr val="tx1"/>
                </a:solidFill>
              </a:rPr>
              <a:t>na </a:t>
            </a:r>
            <a:r>
              <a:rPr lang="es-ES" sz="2000" b="1" u="sng">
                <a:solidFill>
                  <a:srgbClr val="FF6600"/>
                </a:solidFill>
              </a:rPr>
              <a:t>oportunidad</a:t>
            </a:r>
            <a:r>
              <a:rPr lang="es-ES" sz="2000">
                <a:solidFill>
                  <a:schemeClr val="tx1"/>
                </a:solidFill>
              </a:rPr>
              <a:t> ingresar a la empresa agropecuaria a los SISTEMAS DE GESTION DE CALIDAD.</a:t>
            </a:r>
            <a:r>
              <a:rPr lang="es-ES" sz="2000" u="sng">
                <a:solidFill>
                  <a:schemeClr val="tx1"/>
                </a:solidFill>
              </a:rPr>
              <a:t> </a:t>
            </a:r>
            <a:endParaRPr lang="es-MX" sz="2000" u="sng">
              <a:solidFill>
                <a:schemeClr val="tx1"/>
              </a:solidFill>
            </a:endParaRP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044575" y="4868863"/>
            <a:ext cx="7354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s-MX" sz="2000">
                <a:solidFill>
                  <a:schemeClr val="tx1"/>
                </a:solidFill>
              </a:rPr>
              <a:t>AC es u</a:t>
            </a:r>
            <a:r>
              <a:rPr lang="es-ES" sz="2000">
                <a:solidFill>
                  <a:schemeClr val="tx1"/>
                </a:solidFill>
              </a:rPr>
              <a:t>na </a:t>
            </a:r>
            <a:r>
              <a:rPr lang="es-ES" sz="2000" b="1" u="sng">
                <a:solidFill>
                  <a:srgbClr val="FF6600"/>
                </a:solidFill>
              </a:rPr>
              <a:t>oportunidad</a:t>
            </a:r>
            <a:r>
              <a:rPr lang="es-ES" sz="2000">
                <a:solidFill>
                  <a:schemeClr val="tx1"/>
                </a:solidFill>
              </a:rPr>
              <a:t> para capturar el valor diferencial de la siembra directa. Nuestra siembra directa.</a:t>
            </a:r>
            <a:r>
              <a:rPr lang="es-ES" sz="2000" u="sng">
                <a:solidFill>
                  <a:schemeClr val="tx1"/>
                </a:solidFill>
              </a:rPr>
              <a:t> </a:t>
            </a:r>
            <a:endParaRPr lang="es-MX" sz="2000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allAtOnce"/>
      <p:bldP spid="2" grpId="0" build="allAtOnce"/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853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4356100" y="2484438"/>
            <a:ext cx="4608513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>
                <a:solidFill>
                  <a:srgbClr val="FF9900"/>
                </a:solidFill>
              </a:rPr>
              <a:t>Muchas gracias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b="1">
              <a:solidFill>
                <a:srgbClr val="FF99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000">
              <a:solidFill>
                <a:srgbClr val="FF99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400">
                <a:solidFill>
                  <a:srgbClr val="FF9900"/>
                </a:solidFill>
              </a:rPr>
              <a:t>www.ac.org.ar</a:t>
            </a:r>
            <a:endParaRPr lang="es-AR">
              <a:solidFill>
                <a:srgbClr val="FF9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00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00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8620" y="4844489"/>
            <a:ext cx="3605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rgbClr val="FFC000"/>
                </a:solidFill>
              </a:rPr>
              <a:t>Líder de Proyecto: Juliana Albertengo</a:t>
            </a:r>
          </a:p>
          <a:p>
            <a:r>
              <a:rPr lang="es-AR" sz="1600" dirty="0" smtClean="0">
                <a:solidFill>
                  <a:srgbClr val="FFC000"/>
                </a:solidFill>
              </a:rPr>
              <a:t>albertengo@aapresid.org.ar</a:t>
            </a:r>
            <a:endParaRPr lang="es-AR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914400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786182" y="1484312"/>
            <a:ext cx="5357818" cy="387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b="1" dirty="0">
                <a:solidFill>
                  <a:srgbClr val="000000"/>
                </a:solidFill>
              </a:rPr>
              <a:t>El contexto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600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b="1" dirty="0">
                <a:solidFill>
                  <a:srgbClr val="000000"/>
                </a:solidFill>
              </a:rPr>
              <a:t> </a:t>
            </a:r>
            <a:r>
              <a:rPr lang="es-AR" b="1" dirty="0" smtClean="0">
                <a:solidFill>
                  <a:srgbClr val="000000"/>
                </a:solidFill>
              </a:rPr>
              <a:t>Globalización </a:t>
            </a:r>
            <a:r>
              <a:rPr lang="es-AR" b="1" dirty="0">
                <a:solidFill>
                  <a:srgbClr val="000000"/>
                </a:solidFill>
              </a:rPr>
              <a:t>y sociedad de la información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>
              <a:solidFill>
                <a:srgbClr val="000000"/>
              </a:solidFill>
            </a:endParaRP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b="1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b="1" dirty="0">
                <a:solidFill>
                  <a:srgbClr val="000000"/>
                </a:solidFill>
              </a:rPr>
              <a:t> Demanda de alimento vs. ambiente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>
              <a:solidFill>
                <a:srgbClr val="000000"/>
              </a:solidFill>
            </a:endParaRP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b="1" dirty="0">
                <a:solidFill>
                  <a:srgbClr val="000000"/>
                </a:solidFill>
              </a:rPr>
              <a:t> Estrategias en </a:t>
            </a:r>
            <a:r>
              <a:rPr lang="es-AR" b="1" dirty="0" err="1">
                <a:solidFill>
                  <a:srgbClr val="000000"/>
                </a:solidFill>
              </a:rPr>
              <a:t>Agronegocios</a:t>
            </a:r>
            <a:endParaRPr lang="es-AR" b="1" dirty="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11113"/>
            <a:ext cx="9709151" cy="686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714375" y="908050"/>
            <a:ext cx="7929563" cy="555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400" b="1">
              <a:solidFill>
                <a:srgbClr val="FF9900"/>
              </a:solidFill>
            </a:endParaRP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 dirty="0">
                <a:solidFill>
                  <a:srgbClr val="FF9900"/>
                </a:solidFill>
              </a:rPr>
              <a:t>Contexto: Globalización y sociedad de la información</a:t>
            </a:r>
          </a:p>
        </p:txBody>
      </p:sp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71470" y="785794"/>
            <a:ext cx="91440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sz="3200" b="1" dirty="0">
                <a:solidFill>
                  <a:srgbClr val="FF9900"/>
                </a:solidFill>
              </a:rPr>
              <a:t>Globalización: BIG</a:t>
            </a:r>
            <a:br>
              <a:rPr lang="es-AR" sz="3200" b="1" dirty="0">
                <a:solidFill>
                  <a:srgbClr val="FF9900"/>
                </a:solidFill>
              </a:rPr>
            </a:br>
            <a:r>
              <a:rPr lang="es-AR" sz="2000" b="1" dirty="0">
                <a:solidFill>
                  <a:srgbClr val="FF9900"/>
                </a:solidFill>
              </a:rPr>
              <a:t>(Berlín, Internet, </a:t>
            </a:r>
            <a:r>
              <a:rPr lang="es-AR" sz="2000" b="1" dirty="0" err="1">
                <a:solidFill>
                  <a:srgbClr val="FF9900"/>
                </a:solidFill>
              </a:rPr>
              <a:t>Gatt</a:t>
            </a:r>
            <a:r>
              <a:rPr lang="es-AR" sz="2000" b="1" dirty="0">
                <a:solidFill>
                  <a:srgbClr val="FF9900"/>
                </a:solidFill>
              </a:rPr>
              <a:t>)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endParaRPr lang="es-ES" sz="2000" dirty="0">
              <a:solidFill>
                <a:srgbClr val="FF9900"/>
              </a:solidFill>
              <a:cs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Síndrome </a:t>
            </a:r>
            <a:r>
              <a:rPr lang="es-ES" sz="2000" u="sng" dirty="0">
                <a:solidFill>
                  <a:schemeClr val="tx1"/>
                </a:solidFill>
                <a:cs typeface="Arial" charset="0"/>
              </a:rPr>
              <a:t>ganadores / perdedores</a:t>
            </a:r>
            <a:r>
              <a:rPr lang="es-ES" sz="2000" dirty="0">
                <a:solidFill>
                  <a:schemeClr val="tx1"/>
                </a:solidFill>
                <a:cs typeface="Arial" charset="0"/>
              </a:rPr>
              <a:t> (aumentos de </a:t>
            </a:r>
            <a:r>
              <a:rPr lang="es-ES" sz="2000" i="1" dirty="0">
                <a:solidFill>
                  <a:schemeClr val="tx1"/>
                </a:solidFill>
                <a:cs typeface="Arial" charset="0"/>
              </a:rPr>
              <a:t>gaps</a:t>
            </a:r>
            <a:r>
              <a:rPr lang="es-ES" sz="2000" dirty="0">
                <a:solidFill>
                  <a:schemeClr val="tx1"/>
                </a:solidFill>
                <a:cs typeface="Arial" charset="0"/>
              </a:rPr>
              <a:t>).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Char char="-"/>
            </a:pPr>
            <a:endParaRPr lang="es-ES" sz="200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Posibilidad de diseñar </a:t>
            </a:r>
            <a:r>
              <a:rPr lang="es-ES" sz="2000" u="sng" dirty="0">
                <a:solidFill>
                  <a:schemeClr val="tx1"/>
                </a:solidFill>
                <a:cs typeface="Arial" charset="0"/>
              </a:rPr>
              <a:t>economías con creación de valores</a:t>
            </a:r>
            <a:r>
              <a:rPr lang="es-ES" sz="2000" dirty="0">
                <a:solidFill>
                  <a:schemeClr val="tx1"/>
                </a:solidFill>
                <a:cs typeface="Arial" charset="0"/>
              </a:rPr>
              <a:t> (</a:t>
            </a:r>
            <a:r>
              <a:rPr lang="es-ES" sz="2000" dirty="0" err="1">
                <a:solidFill>
                  <a:schemeClr val="tx1"/>
                </a:solidFill>
                <a:cs typeface="Arial" charset="0"/>
              </a:rPr>
              <a:t>win-win</a:t>
            </a:r>
            <a:r>
              <a:rPr lang="es-ES" sz="2000" dirty="0">
                <a:solidFill>
                  <a:schemeClr val="tx1"/>
                </a:solidFill>
                <a:cs typeface="Arial" charset="0"/>
              </a:rPr>
              <a:t>) 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endParaRPr lang="es-ES" sz="2000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Char char="-"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Concepto aplicable a la compatibilidad entre </a:t>
            </a:r>
            <a:r>
              <a:rPr lang="es-ES" sz="2000" u="sng" dirty="0">
                <a:solidFill>
                  <a:schemeClr val="tx1"/>
                </a:solidFill>
                <a:cs typeface="Arial" charset="0"/>
              </a:rPr>
              <a:t>desarrollo y medio ambiente.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i="1" dirty="0">
                <a:solidFill>
                  <a:schemeClr val="tx1"/>
                </a:solidFill>
                <a:cs typeface="Arial" charset="0"/>
              </a:rPr>
              <a:t>Junto al “derecho del ambiente”, habría también que institucionalizar en el ámbito internacional un “derecho al desarrollo” (di </a:t>
            </a:r>
            <a:r>
              <a:rPr lang="es-ES" i="1" dirty="0" err="1">
                <a:solidFill>
                  <a:schemeClr val="tx1"/>
                </a:solidFill>
                <a:cs typeface="Arial" charset="0"/>
              </a:rPr>
              <a:t>Castri</a:t>
            </a:r>
            <a:r>
              <a:rPr lang="es-ES" i="1" dirty="0">
                <a:solidFill>
                  <a:schemeClr val="tx1"/>
                </a:solidFill>
                <a:cs typeface="Arial" charset="0"/>
              </a:rPr>
              <a:t>, 2002).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endParaRPr lang="es-MX" i="1" dirty="0">
              <a:solidFill>
                <a:schemeClr val="tx1"/>
              </a:solidFill>
              <a:cs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MX" sz="2000" dirty="0">
                <a:solidFill>
                  <a:schemeClr val="tx1"/>
                </a:solidFill>
                <a:cs typeface="Arial" charset="0"/>
              </a:rPr>
              <a:t>- Paradigmas de las </a:t>
            </a:r>
            <a:r>
              <a:rPr lang="es-MX" sz="2000" u="sng" dirty="0">
                <a:solidFill>
                  <a:schemeClr val="tx1"/>
                </a:solidFill>
                <a:cs typeface="Arial" charset="0"/>
              </a:rPr>
              <a:t>4E</a:t>
            </a:r>
            <a:r>
              <a:rPr lang="es-MX" sz="2000" dirty="0">
                <a:solidFill>
                  <a:schemeClr val="tx1"/>
                </a:solidFill>
                <a:cs typeface="Arial" charset="0"/>
              </a:rPr>
              <a:t> (economía, ecología, ética y energía)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11113"/>
            <a:ext cx="9709151" cy="686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714375" y="908050"/>
            <a:ext cx="7929563" cy="555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400" b="1">
                <a:solidFill>
                  <a:srgbClr val="FF9900"/>
                </a:solidFill>
              </a:rPr>
              <a:t>Demanda vs. Oferta</a:t>
            </a:r>
          </a:p>
        </p:txBody>
      </p: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476250" y="1547813"/>
            <a:ext cx="2724150" cy="2054225"/>
            <a:chOff x="490461" y="1603934"/>
            <a:chExt cx="2724902" cy="2054366"/>
          </a:xfrm>
        </p:grpSpPr>
        <p:grpSp>
          <p:nvGrpSpPr>
            <p:cNvPr id="17" name="16 Rectángulo redondeado"/>
            <p:cNvGrpSpPr>
              <a:grpSpLocks/>
            </p:cNvGrpSpPr>
            <p:nvPr/>
          </p:nvGrpSpPr>
          <p:grpSpPr bwMode="auto">
            <a:xfrm>
              <a:off x="490461" y="1603934"/>
              <a:ext cx="2724902" cy="2054366"/>
              <a:chOff x="475488" y="1548384"/>
              <a:chExt cx="2724912" cy="2054352"/>
            </a:xfrm>
          </p:grpSpPr>
          <p:pic>
            <p:nvPicPr>
              <p:cNvPr id="43014" name="16 Rectángulo redondeado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5488" y="1548384"/>
                <a:ext cx="2724912" cy="2054352"/>
              </a:xfrm>
              <a:prstGeom prst="rect">
                <a:avLst/>
              </a:prstGeom>
              <a:noFill/>
            </p:spPr>
          </p:pic>
          <p:sp>
            <p:nvSpPr>
              <p:cNvPr id="43015" name="Text Box 7"/>
              <p:cNvSpPr txBox="1">
                <a:spLocks noChangeArrowheads="1"/>
              </p:cNvSpPr>
              <p:nvPr/>
            </p:nvSpPr>
            <p:spPr bwMode="auto">
              <a:xfrm>
                <a:off x="581120" y="1633632"/>
                <a:ext cx="2515998" cy="1836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es-MX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3016" name="Text Box 3"/>
            <p:cNvSpPr txBox="1">
              <a:spLocks noChangeArrowheads="1"/>
            </p:cNvSpPr>
            <p:nvPr/>
          </p:nvSpPr>
          <p:spPr bwMode="auto">
            <a:xfrm>
              <a:off x="784910" y="1800214"/>
              <a:ext cx="2144704" cy="1557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4000" b="1">
                  <a:solidFill>
                    <a:srgbClr val="FF9900"/>
                  </a:solidFill>
                  <a:latin typeface="Calibri" pitchFamily="34" charset="0"/>
                  <a:cs typeface="Arial" charset="0"/>
                </a:rPr>
                <a:t>+13%</a:t>
              </a:r>
            </a:p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El aumento de la 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población</a:t>
              </a:r>
              <a:r>
                <a:rPr lang="en-US" sz="1600">
                  <a:solidFill>
                    <a:srgbClr val="BA313B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mundial en los últimos 10 años</a:t>
              </a:r>
            </a:p>
          </p:txBody>
        </p:sp>
      </p:grpSp>
      <p:grpSp>
        <p:nvGrpSpPr>
          <p:cNvPr id="23" name="22 Grupo"/>
          <p:cNvGrpSpPr>
            <a:grpSpLocks/>
          </p:cNvGrpSpPr>
          <p:nvPr/>
        </p:nvGrpSpPr>
        <p:grpSpPr bwMode="auto">
          <a:xfrm>
            <a:off x="3203575" y="1557338"/>
            <a:ext cx="2724150" cy="2054225"/>
            <a:chOff x="3251580" y="1603934"/>
            <a:chExt cx="2724902" cy="2054366"/>
          </a:xfrm>
        </p:grpSpPr>
        <p:grpSp>
          <p:nvGrpSpPr>
            <p:cNvPr id="14" name="13 Rectángulo redondeado"/>
            <p:cNvGrpSpPr>
              <a:grpSpLocks/>
            </p:cNvGrpSpPr>
            <p:nvPr/>
          </p:nvGrpSpPr>
          <p:grpSpPr bwMode="auto">
            <a:xfrm>
              <a:off x="3251580" y="1603934"/>
              <a:ext cx="2724902" cy="2054366"/>
              <a:chOff x="3218688" y="1548384"/>
              <a:chExt cx="2724912" cy="2054352"/>
            </a:xfrm>
          </p:grpSpPr>
          <p:pic>
            <p:nvPicPr>
              <p:cNvPr id="43019" name="13 Rectángulo redondeado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18688" y="1548384"/>
                <a:ext cx="2724912" cy="2054352"/>
              </a:xfrm>
              <a:prstGeom prst="rect">
                <a:avLst/>
              </a:prstGeom>
              <a:noFill/>
            </p:spPr>
          </p:pic>
          <p:sp>
            <p:nvSpPr>
              <p:cNvPr id="43020" name="Text Box 12"/>
              <p:cNvSpPr txBox="1">
                <a:spLocks noChangeArrowheads="1"/>
              </p:cNvSpPr>
              <p:nvPr/>
            </p:nvSpPr>
            <p:spPr bwMode="auto">
              <a:xfrm>
                <a:off x="3324320" y="1633632"/>
                <a:ext cx="2515998" cy="1836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es-MX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3021" name="Text Box 4"/>
            <p:cNvSpPr txBox="1">
              <a:spLocks noChangeArrowheads="1"/>
            </p:cNvSpPr>
            <p:nvPr/>
          </p:nvSpPr>
          <p:spPr bwMode="auto">
            <a:xfrm>
              <a:off x="3499992" y="1787514"/>
              <a:ext cx="2239953" cy="1557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4000" b="1">
                  <a:solidFill>
                    <a:srgbClr val="FF9900"/>
                  </a:solidFill>
                  <a:latin typeface="Calibri" pitchFamily="34" charset="0"/>
                  <a:cs typeface="Arial" charset="0"/>
                </a:rPr>
                <a:t>+36%</a:t>
              </a:r>
            </a:p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El crecimiento del 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ingreso</a:t>
              </a:r>
              <a:r>
                <a:rPr lang="en-US" sz="1600">
                  <a:solidFill>
                    <a:srgbClr val="FF99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global en los últimos 10 años</a:t>
              </a:r>
            </a:p>
          </p:txBody>
        </p:sp>
      </p:grpSp>
      <p:grpSp>
        <p:nvGrpSpPr>
          <p:cNvPr id="25" name="24 Grupo"/>
          <p:cNvGrpSpPr>
            <a:grpSpLocks/>
          </p:cNvGrpSpPr>
          <p:nvPr/>
        </p:nvGrpSpPr>
        <p:grpSpPr bwMode="auto">
          <a:xfrm>
            <a:off x="476250" y="3608388"/>
            <a:ext cx="2724150" cy="2049462"/>
            <a:chOff x="490461" y="3664505"/>
            <a:chExt cx="2724902" cy="2048271"/>
          </a:xfrm>
        </p:grpSpPr>
        <p:grpSp>
          <p:nvGrpSpPr>
            <p:cNvPr id="18" name="17 Rectángulo redondeado"/>
            <p:cNvGrpSpPr>
              <a:grpSpLocks/>
            </p:cNvGrpSpPr>
            <p:nvPr/>
          </p:nvGrpSpPr>
          <p:grpSpPr bwMode="auto">
            <a:xfrm>
              <a:off x="490461" y="3664505"/>
              <a:ext cx="2724902" cy="2048271"/>
              <a:chOff x="475488" y="3608832"/>
              <a:chExt cx="2724912" cy="2048256"/>
            </a:xfrm>
          </p:grpSpPr>
          <p:pic>
            <p:nvPicPr>
              <p:cNvPr id="43024" name="17 Rectángulo redondeado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75488" y="3608832"/>
                <a:ext cx="2724912" cy="2048256"/>
              </a:xfrm>
              <a:prstGeom prst="rect">
                <a:avLst/>
              </a:prstGeom>
              <a:noFill/>
            </p:spPr>
          </p:pic>
          <p:sp>
            <p:nvSpPr>
              <p:cNvPr id="43025" name="Text Box 17"/>
              <p:cNvSpPr txBox="1">
                <a:spLocks noChangeArrowheads="1"/>
              </p:cNvSpPr>
              <p:nvPr/>
            </p:nvSpPr>
            <p:spPr bwMode="auto">
              <a:xfrm>
                <a:off x="581120" y="3689445"/>
                <a:ext cx="2515998" cy="183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es-MX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3026" name="Text Box 6"/>
            <p:cNvSpPr txBox="1">
              <a:spLocks noChangeArrowheads="1"/>
            </p:cNvSpPr>
            <p:nvPr/>
          </p:nvSpPr>
          <p:spPr bwMode="auto">
            <a:xfrm>
              <a:off x="619811" y="3914888"/>
              <a:ext cx="2441565" cy="1557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4000" b="1">
                  <a:solidFill>
                    <a:srgbClr val="FF9900"/>
                  </a:solidFill>
                  <a:latin typeface="Calibri" pitchFamily="34" charset="0"/>
                  <a:cs typeface="Arial" charset="0"/>
                </a:rPr>
                <a:t>+34%</a:t>
              </a:r>
            </a:p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El aumento del consumo mundial de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 maíz</a:t>
              </a:r>
              <a:r>
                <a:rPr lang="en-US" sz="1600" b="1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durante la última década</a:t>
              </a:r>
            </a:p>
          </p:txBody>
        </p:sp>
      </p:grpSp>
      <p:grpSp>
        <p:nvGrpSpPr>
          <p:cNvPr id="26" name="25 Grupo"/>
          <p:cNvGrpSpPr>
            <a:grpSpLocks/>
          </p:cNvGrpSpPr>
          <p:nvPr/>
        </p:nvGrpSpPr>
        <p:grpSpPr bwMode="auto">
          <a:xfrm>
            <a:off x="3213100" y="3608388"/>
            <a:ext cx="2724150" cy="2049462"/>
            <a:chOff x="3247655" y="3664505"/>
            <a:chExt cx="2724306" cy="2048271"/>
          </a:xfrm>
        </p:grpSpPr>
        <p:grpSp>
          <p:nvGrpSpPr>
            <p:cNvPr id="19" name="18 Rectángulo redondeado"/>
            <p:cNvGrpSpPr>
              <a:grpSpLocks/>
            </p:cNvGrpSpPr>
            <p:nvPr/>
          </p:nvGrpSpPr>
          <p:grpSpPr bwMode="auto">
            <a:xfrm>
              <a:off x="3247655" y="3664505"/>
              <a:ext cx="2724306" cy="2048271"/>
              <a:chOff x="3212592" y="3608832"/>
              <a:chExt cx="2724912" cy="2048256"/>
            </a:xfrm>
          </p:grpSpPr>
          <p:pic>
            <p:nvPicPr>
              <p:cNvPr id="43029" name="18 Rectángulo redondeado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12592" y="3608832"/>
                <a:ext cx="2724912" cy="2048256"/>
              </a:xfrm>
              <a:prstGeom prst="rect">
                <a:avLst/>
              </a:prstGeom>
              <a:noFill/>
            </p:spPr>
          </p:pic>
          <p:sp>
            <p:nvSpPr>
              <p:cNvPr id="43030" name="Text Box 22"/>
              <p:cNvSpPr txBox="1">
                <a:spLocks noChangeArrowheads="1"/>
              </p:cNvSpPr>
              <p:nvPr/>
            </p:nvSpPr>
            <p:spPr bwMode="auto">
              <a:xfrm>
                <a:off x="3322163" y="3689445"/>
                <a:ext cx="2516568" cy="183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es-MX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3031" name="Text Box 7"/>
            <p:cNvSpPr txBox="1">
              <a:spLocks noChangeArrowheads="1"/>
            </p:cNvSpPr>
            <p:nvPr/>
          </p:nvSpPr>
          <p:spPr bwMode="auto">
            <a:xfrm>
              <a:off x="3249751" y="3905362"/>
              <a:ext cx="2666407" cy="15573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4000" b="1">
                  <a:solidFill>
                    <a:srgbClr val="FF9900"/>
                  </a:solidFill>
                  <a:latin typeface="Calibri" pitchFamily="34" charset="0"/>
                  <a:cs typeface="Arial" charset="0"/>
                </a:rPr>
                <a:t>+52%</a:t>
              </a:r>
            </a:p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El aumento del consumo mundial de 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soja</a:t>
              </a:r>
              <a:r>
                <a:rPr lang="en-US" sz="160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durante la última década</a:t>
              </a:r>
            </a:p>
          </p:txBody>
        </p:sp>
      </p:grpSp>
      <p:grpSp>
        <p:nvGrpSpPr>
          <p:cNvPr id="43047" name="Group 39"/>
          <p:cNvGrpSpPr>
            <a:grpSpLocks/>
          </p:cNvGrpSpPr>
          <p:nvPr/>
        </p:nvGrpSpPr>
        <p:grpSpPr bwMode="auto">
          <a:xfrm>
            <a:off x="5962650" y="3608388"/>
            <a:ext cx="2724150" cy="2049462"/>
            <a:chOff x="3756" y="2273"/>
            <a:chExt cx="1716" cy="1291"/>
          </a:xfrm>
        </p:grpSpPr>
        <p:grpSp>
          <p:nvGrpSpPr>
            <p:cNvPr id="20" name="19 Rectángulo redondeado"/>
            <p:cNvGrpSpPr>
              <a:grpSpLocks/>
            </p:cNvGrpSpPr>
            <p:nvPr/>
          </p:nvGrpSpPr>
          <p:grpSpPr bwMode="auto">
            <a:xfrm>
              <a:off x="3756" y="2273"/>
              <a:ext cx="1716" cy="1291"/>
              <a:chOff x="5961888" y="3608832"/>
              <a:chExt cx="2724912" cy="2048256"/>
            </a:xfrm>
          </p:grpSpPr>
          <p:pic>
            <p:nvPicPr>
              <p:cNvPr id="43034" name="19 Rectángulo redondeado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961888" y="3608832"/>
                <a:ext cx="2724912" cy="2048256"/>
              </a:xfrm>
              <a:prstGeom prst="rect">
                <a:avLst/>
              </a:prstGeom>
              <a:noFill/>
            </p:spPr>
          </p:pic>
          <p:sp>
            <p:nvSpPr>
              <p:cNvPr id="43035" name="Text Box 27"/>
              <p:cNvSpPr txBox="1">
                <a:spLocks noChangeArrowheads="1"/>
              </p:cNvSpPr>
              <p:nvPr/>
            </p:nvSpPr>
            <p:spPr bwMode="auto">
              <a:xfrm>
                <a:off x="6069107" y="3689445"/>
                <a:ext cx="2515999" cy="183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es-MX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43046" name="Group 38"/>
            <p:cNvGrpSpPr>
              <a:grpSpLocks/>
            </p:cNvGrpSpPr>
            <p:nvPr/>
          </p:nvGrpSpPr>
          <p:grpSpPr bwMode="auto">
            <a:xfrm>
              <a:off x="3794" y="2295"/>
              <a:ext cx="1635" cy="1215"/>
              <a:chOff x="3794" y="2295"/>
              <a:chExt cx="1635" cy="1215"/>
            </a:xfrm>
          </p:grpSpPr>
          <p:sp>
            <p:nvSpPr>
              <p:cNvPr id="43036" name="Text Box 8"/>
              <p:cNvSpPr txBox="1">
                <a:spLocks noChangeArrowheads="1"/>
              </p:cNvSpPr>
              <p:nvPr/>
            </p:nvSpPr>
            <p:spPr bwMode="auto">
              <a:xfrm>
                <a:off x="3894" y="2415"/>
                <a:ext cx="1430" cy="98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1418" tIns="45709" rIns="91418" bIns="45709">
                <a:spAutoFit/>
              </a:bodyPr>
              <a:lstStyle/>
              <a:p>
                <a:pPr algn="ctr" defTabSz="914400"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4000" b="1">
                    <a:solidFill>
                      <a:srgbClr val="FF9900"/>
                    </a:solidFill>
                    <a:latin typeface="Calibri" pitchFamily="34" charset="0"/>
                    <a:cs typeface="Arial" charset="0"/>
                  </a:rPr>
                  <a:t>+6%</a:t>
                </a:r>
              </a:p>
              <a:p>
                <a:pPr algn="ctr" defTabSz="914400"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Calibri" pitchFamily="34" charset="0"/>
                    <a:cs typeface="Arial" charset="0"/>
                  </a:rPr>
                  <a:t>El aumento del </a:t>
                </a:r>
                <a:r>
                  <a:rPr lang="en-US" sz="16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rPr>
                  <a:t>área cultivada</a:t>
                </a:r>
                <a:r>
                  <a:rPr lang="en-US" sz="1600">
                    <a:solidFill>
                      <a:schemeClr val="tx1"/>
                    </a:solidFill>
                    <a:latin typeface="Calibri" pitchFamily="34" charset="0"/>
                    <a:cs typeface="Arial" charset="0"/>
                  </a:rPr>
                  <a:t> a nivel mundial durante la última década</a:t>
                </a:r>
              </a:p>
            </p:txBody>
          </p:sp>
          <p:sp>
            <p:nvSpPr>
              <p:cNvPr id="43037" name="Oval 11"/>
              <p:cNvSpPr>
                <a:spLocks noChangeArrowheads="1"/>
              </p:cNvSpPr>
              <p:nvPr/>
            </p:nvSpPr>
            <p:spPr bwMode="auto">
              <a:xfrm>
                <a:off x="3794" y="2295"/>
                <a:ext cx="1635" cy="1215"/>
              </a:xfrm>
              <a:prstGeom prst="roundRect">
                <a:avLst>
                  <a:gd name="adj" fmla="val 5222"/>
                </a:avLst>
              </a:prstGeom>
              <a:noFill/>
              <a:ln w="508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</a:pPr>
                <a:endParaRPr lang="en-US">
                  <a:solidFill>
                    <a:schemeClr val="tx1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24" name="23 Grupo"/>
          <p:cNvGrpSpPr>
            <a:grpSpLocks/>
          </p:cNvGrpSpPr>
          <p:nvPr/>
        </p:nvGrpSpPr>
        <p:grpSpPr bwMode="auto">
          <a:xfrm>
            <a:off x="5962650" y="1547813"/>
            <a:ext cx="2724150" cy="2054225"/>
            <a:chOff x="6011111" y="1603934"/>
            <a:chExt cx="2724901" cy="2054366"/>
          </a:xfrm>
        </p:grpSpPr>
        <p:grpSp>
          <p:nvGrpSpPr>
            <p:cNvPr id="16" name="15 Rectángulo redondeado"/>
            <p:cNvGrpSpPr>
              <a:grpSpLocks/>
            </p:cNvGrpSpPr>
            <p:nvPr/>
          </p:nvGrpSpPr>
          <p:grpSpPr bwMode="auto">
            <a:xfrm>
              <a:off x="6011111" y="1603934"/>
              <a:ext cx="2724901" cy="2054366"/>
              <a:chOff x="5961888" y="1548384"/>
              <a:chExt cx="2724912" cy="2054352"/>
            </a:xfrm>
          </p:grpSpPr>
          <p:pic>
            <p:nvPicPr>
              <p:cNvPr id="43040" name="15 Rectángulo redondeado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961888" y="1548384"/>
                <a:ext cx="2724912" cy="2054352"/>
              </a:xfrm>
              <a:prstGeom prst="rect">
                <a:avLst/>
              </a:prstGeom>
              <a:noFill/>
            </p:spPr>
          </p:pic>
          <p:sp>
            <p:nvSpPr>
              <p:cNvPr id="43041" name="Text Box 33"/>
              <p:cNvSpPr txBox="1">
                <a:spLocks noChangeArrowheads="1"/>
              </p:cNvSpPr>
              <p:nvPr/>
            </p:nvSpPr>
            <p:spPr bwMode="auto">
              <a:xfrm>
                <a:off x="6069107" y="1633632"/>
                <a:ext cx="2515999" cy="1836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>
                  <a:buClrTx/>
                  <a:buSzTx/>
                  <a:buFontTx/>
                  <a:buNone/>
                </a:pPr>
                <a:endParaRPr lang="es-MX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3042" name="Text Box 5"/>
            <p:cNvSpPr txBox="1">
              <a:spLocks noChangeArrowheads="1"/>
            </p:cNvSpPr>
            <p:nvPr/>
          </p:nvSpPr>
          <p:spPr bwMode="auto">
            <a:xfrm>
              <a:off x="6215072" y="1755763"/>
              <a:ext cx="2285991" cy="15573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4000" b="1">
                  <a:solidFill>
                    <a:srgbClr val="FF9900"/>
                  </a:solidFill>
                  <a:latin typeface="Calibri" pitchFamily="34" charset="0"/>
                  <a:cs typeface="Arial" charset="0"/>
                </a:rPr>
                <a:t>+21%</a:t>
              </a:r>
            </a:p>
            <a:p>
              <a:pPr algn="ct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El aumento del consumo de 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carne</a:t>
              </a:r>
              <a:r>
                <a:rPr lang="en-US" sz="1600">
                  <a:solidFill>
                    <a:srgbClr val="BA313B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durante la última decada</a:t>
              </a:r>
            </a:p>
          </p:txBody>
        </p:sp>
        <p:sp>
          <p:nvSpPr>
            <p:cNvPr id="43043" name="20 CuadroTexto"/>
            <p:cNvSpPr txBox="1">
              <a:spLocks noChangeArrowheads="1"/>
            </p:cNvSpPr>
            <p:nvPr/>
          </p:nvSpPr>
          <p:spPr bwMode="auto">
            <a:xfrm>
              <a:off x="6072198" y="3286124"/>
              <a:ext cx="257176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n-US" sz="11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(Vacuna +14%, cerdo +11%, pollo +45%)</a:t>
              </a:r>
              <a:endParaRPr lang="es-MX" sz="110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3044" name="Text Box 13"/>
          <p:cNvSpPr txBox="1">
            <a:spLocks noChangeArrowheads="1"/>
          </p:cNvSpPr>
          <p:nvPr/>
        </p:nvSpPr>
        <p:spPr bwMode="auto">
          <a:xfrm>
            <a:off x="539750" y="5805488"/>
            <a:ext cx="82089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900">
                <a:solidFill>
                  <a:schemeClr val="tx1"/>
                </a:solidFill>
                <a:latin typeface="Calibri" pitchFamily="34" charset="0"/>
                <a:cs typeface="Arial" charset="0"/>
              </a:rPr>
              <a:t>Fuente: Ogallar, P. (2010). Adaptado de “Population and historic data from Global Insights Crop and livestock historic data from USDA “Last 10 years/decade” = 1998 – 2008”</a:t>
            </a: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557338"/>
            <a:ext cx="6221412" cy="4222750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1986969"/>
            <a:ext cx="28575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el pasado, el crecimiento de la demanda coincidió con el incremento del rendimiento. Sin embargo, el fuerte crecimiento de la demanda hacia futuro creará la necesidad de incrementar sustancialmente la superficie</a:t>
            </a:r>
            <a:endParaRPr lang="es-A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412875"/>
            <a:ext cx="7200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06925" y="5805488"/>
            <a:ext cx="4537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1200">
                <a:solidFill>
                  <a:schemeClr val="tx1"/>
                </a:solidFill>
              </a:rPr>
              <a:t>Fuente: Living Planet Report, 2008</a:t>
            </a:r>
            <a:endParaRPr lang="es-E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484313"/>
            <a:ext cx="7777162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50825" y="260350"/>
            <a:ext cx="805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None/>
            </a:pPr>
            <a:r>
              <a:rPr lang="es-AR" b="1">
                <a:solidFill>
                  <a:srgbClr val="FF9900"/>
                </a:solidFill>
              </a:rPr>
              <a:t>Contexto: Demanda de alimento vs. ambiente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Black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1614</Words>
  <PresentationFormat>Presentación en pantalla (4:3)</PresentationFormat>
  <Paragraphs>415</Paragraphs>
  <Slides>37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Galetto</dc:creator>
  <cp:lastModifiedBy>Jorge Romagnoli</cp:lastModifiedBy>
  <cp:revision>215</cp:revision>
  <cp:lastPrinted>2009-04-22T19:24:48Z</cp:lastPrinted>
  <dcterms:created xsi:type="dcterms:W3CDTF">2007-04-23T01:45:23Z</dcterms:created>
  <dcterms:modified xsi:type="dcterms:W3CDTF">2010-08-26T17:29:44Z</dcterms:modified>
</cp:coreProperties>
</file>